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1"/>
  </p:notesMasterIdLst>
  <p:sldIdLst>
    <p:sldId id="256" r:id="rId2"/>
    <p:sldId id="306" r:id="rId3"/>
    <p:sldId id="257" r:id="rId4"/>
    <p:sldId id="301" r:id="rId5"/>
    <p:sldId id="259" r:id="rId6"/>
    <p:sldId id="302" r:id="rId7"/>
    <p:sldId id="258" r:id="rId8"/>
    <p:sldId id="263" r:id="rId9"/>
    <p:sldId id="261" r:id="rId10"/>
    <p:sldId id="264" r:id="rId11"/>
    <p:sldId id="262" r:id="rId12"/>
    <p:sldId id="303" r:id="rId13"/>
    <p:sldId id="304" r:id="rId14"/>
    <p:sldId id="300" r:id="rId15"/>
    <p:sldId id="268" r:id="rId16"/>
    <p:sldId id="269" r:id="rId17"/>
    <p:sldId id="270" r:id="rId18"/>
    <p:sldId id="265" r:id="rId19"/>
    <p:sldId id="266" r:id="rId20"/>
    <p:sldId id="267" r:id="rId21"/>
    <p:sldId id="271" r:id="rId22"/>
    <p:sldId id="272" r:id="rId23"/>
    <p:sldId id="276" r:id="rId24"/>
    <p:sldId id="277" r:id="rId25"/>
    <p:sldId id="273" r:id="rId26"/>
    <p:sldId id="278" r:id="rId27"/>
    <p:sldId id="274" r:id="rId28"/>
    <p:sldId id="275" r:id="rId29"/>
    <p:sldId id="283" r:id="rId30"/>
    <p:sldId id="279" r:id="rId31"/>
    <p:sldId id="280" r:id="rId32"/>
    <p:sldId id="284" r:id="rId33"/>
    <p:sldId id="281" r:id="rId34"/>
    <p:sldId id="285" r:id="rId35"/>
    <p:sldId id="287" r:id="rId36"/>
    <p:sldId id="286" r:id="rId37"/>
    <p:sldId id="288" r:id="rId38"/>
    <p:sldId id="289" r:id="rId39"/>
    <p:sldId id="299" r:id="rId40"/>
    <p:sldId id="296" r:id="rId41"/>
    <p:sldId id="305" r:id="rId42"/>
    <p:sldId id="290" r:id="rId43"/>
    <p:sldId id="292" r:id="rId44"/>
    <p:sldId id="293" r:id="rId45"/>
    <p:sldId id="291" r:id="rId46"/>
    <p:sldId id="297" r:id="rId47"/>
    <p:sldId id="294" r:id="rId48"/>
    <p:sldId id="295" r:id="rId49"/>
    <p:sldId id="298" r:id="rId50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81BD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40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531EAF-4ABF-4BB0-9C4F-1AD99C81B0B9}" type="datetimeFigureOut">
              <a:rPr kumimoji="1" lang="ja-JP" altLang="en-US" smtClean="0"/>
              <a:t>2015/11/23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E7BF97-34AE-49DB-BA03-9B7D0EF730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2194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5253D-CCA3-40B2-AC45-3A6A2983036B}" type="datetime1">
              <a:rPr kumimoji="1" lang="ja-JP" altLang="en-US" smtClean="0"/>
              <a:t>2015/11/23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4442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58021-202A-4DAC-9591-2FFB6110F0C8}" type="datetime1">
              <a:rPr kumimoji="1" lang="ja-JP" altLang="en-US" smtClean="0"/>
              <a:t>2015/11/23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3002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52E2A-3D44-4AFA-A625-FA6B9F7B9336}" type="datetime1">
              <a:rPr kumimoji="1" lang="ja-JP" altLang="en-US" smtClean="0"/>
              <a:t>2015/11/23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5297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9FF67-6CA5-43CE-B912-200829D6F369}" type="datetime1">
              <a:rPr kumimoji="1" lang="ja-JP" altLang="en-US" smtClean="0"/>
              <a:t>2015/11/23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8389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DACE5-D154-43B3-9720-484FA0DDB2FB}" type="datetime1">
              <a:rPr kumimoji="1" lang="ja-JP" altLang="en-US" smtClean="0"/>
              <a:t>2015/11/23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0125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9299B-8127-40E3-B950-1A422DB1BD08}" type="datetime1">
              <a:rPr kumimoji="1" lang="ja-JP" altLang="en-US" smtClean="0"/>
              <a:t>2015/11/23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730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DAE25-96E6-4B87-9525-22FD70036FC5}" type="datetime1">
              <a:rPr kumimoji="1" lang="ja-JP" altLang="en-US" smtClean="0"/>
              <a:t>2015/11/23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2374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89BF3-EC12-42C7-A81C-389F89339D81}" type="datetime1">
              <a:rPr kumimoji="1" lang="ja-JP" altLang="en-US" smtClean="0"/>
              <a:t>2015/11/23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0197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0449B-9D3A-44A7-AA4C-C2A31F12D533}" type="datetime1">
              <a:rPr kumimoji="1" lang="ja-JP" altLang="en-US" smtClean="0"/>
              <a:t>2015/11/23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9911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2DFE8-4D68-4002-B03A-A262ED107770}" type="datetime1">
              <a:rPr kumimoji="1" lang="ja-JP" altLang="en-US" smtClean="0"/>
              <a:t>2015/11/23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7791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7D066-E09F-46ED-833F-0BF594B7C1E4}" type="datetime1">
              <a:rPr kumimoji="1" lang="ja-JP" altLang="en-US" smtClean="0"/>
              <a:t>2015/11/23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4044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964DA-88CC-4807-94AD-BB4D4230627C}" type="datetime1">
              <a:rPr kumimoji="1" lang="ja-JP" altLang="en-US" smtClean="0"/>
              <a:t>2015/11/23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673690-3E95-4EB2-A5E5-FCC26A3FF4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2794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9552" y="1484784"/>
            <a:ext cx="8352928" cy="1512168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en-US" altLang="ja-JP" dirty="0" smtClean="0"/>
              <a:t>Social capital and perceived happiness:</a:t>
            </a:r>
            <a:br>
              <a:rPr kumimoji="1" lang="en-US" altLang="ja-JP" dirty="0" smtClean="0"/>
            </a:br>
            <a:r>
              <a:rPr kumimoji="1" lang="en-US" altLang="ja-JP" dirty="0" smtClean="0"/>
              <a:t>some </a:t>
            </a:r>
            <a:r>
              <a:rPr lang="en-US" altLang="ja-JP" dirty="0" smtClean="0"/>
              <a:t>evidence and issues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31640" y="4725144"/>
            <a:ext cx="6400800" cy="1752600"/>
          </a:xfrm>
        </p:spPr>
        <p:txBody>
          <a:bodyPr/>
          <a:lstStyle/>
          <a:p>
            <a:r>
              <a:rPr lang="en-US" altLang="ja-JP" dirty="0" smtClean="0">
                <a:solidFill>
                  <a:schemeClr val="tx1"/>
                </a:solidFill>
              </a:rPr>
              <a:t>Takashi </a:t>
            </a:r>
            <a:r>
              <a:rPr lang="en-US" altLang="ja-JP" dirty="0" err="1" smtClean="0">
                <a:solidFill>
                  <a:schemeClr val="tx1"/>
                </a:solidFill>
              </a:rPr>
              <a:t>Oshio</a:t>
            </a:r>
            <a:endParaRPr lang="en-US" altLang="ja-JP" dirty="0" smtClean="0">
              <a:solidFill>
                <a:schemeClr val="tx1"/>
              </a:solidFill>
            </a:endParaRPr>
          </a:p>
          <a:p>
            <a:r>
              <a:rPr lang="en-US" altLang="ja-JP" sz="2800" dirty="0" err="1" smtClean="0">
                <a:solidFill>
                  <a:srgbClr val="C00000"/>
                </a:solidFill>
              </a:rPr>
              <a:t>Hitotsubashi</a:t>
            </a:r>
            <a:r>
              <a:rPr lang="en-US" altLang="ja-JP" sz="2800" dirty="0" smtClean="0">
                <a:solidFill>
                  <a:srgbClr val="C00000"/>
                </a:solidFill>
              </a:rPr>
              <a:t> University</a:t>
            </a:r>
            <a:endParaRPr kumimoji="1" lang="ja-JP" altLang="en-US" sz="2800" dirty="0">
              <a:solidFill>
                <a:srgbClr val="C00000"/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1923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altLang="ja-JP" sz="4000" dirty="0" smtClean="0"/>
              <a:t>Study sample (2)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95536" y="1412776"/>
            <a:ext cx="8867328" cy="4853136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>
                <a:solidFill>
                  <a:srgbClr val="C00000"/>
                </a:solidFill>
              </a:rPr>
              <a:t>Sample </a:t>
            </a:r>
          </a:p>
          <a:p>
            <a:pPr marL="0" lvl="0" indent="0">
              <a:buNone/>
              <a:tabLst>
                <a:tab pos="2868613" algn="l"/>
              </a:tabLst>
            </a:pPr>
            <a:r>
              <a:rPr lang="en-US" altLang="ja-JP" dirty="0"/>
              <a:t> </a:t>
            </a:r>
            <a:r>
              <a:rPr lang="en-US" altLang="ja-JP" dirty="0" smtClean="0"/>
              <a:t>   1</a:t>
            </a:r>
            <a:r>
              <a:rPr lang="en-US" altLang="ja-JP" baseline="30000" dirty="0" smtClean="0"/>
              <a:t>st</a:t>
            </a:r>
            <a:r>
              <a:rPr lang="en-US" altLang="ja-JP" dirty="0" smtClean="0"/>
              <a:t> wave 10,826	(</a:t>
            </a:r>
            <a:r>
              <a:rPr lang="en-GB" altLang="ja-JP" dirty="0" smtClean="0"/>
              <a:t>response </a:t>
            </a:r>
            <a:r>
              <a:rPr lang="en-GB" altLang="ja-JP" dirty="0"/>
              <a:t>rate: 68.3</a:t>
            </a:r>
            <a:r>
              <a:rPr lang="en-GB" altLang="ja-JP" dirty="0" smtClean="0"/>
              <a:t>%)</a:t>
            </a:r>
          </a:p>
          <a:p>
            <a:pPr marL="0" indent="0">
              <a:buNone/>
              <a:tabLst>
                <a:tab pos="2868613" algn="l"/>
              </a:tabLst>
            </a:pPr>
            <a:r>
              <a:rPr lang="en-US" altLang="ja-JP" dirty="0" smtClean="0"/>
              <a:t>    2</a:t>
            </a:r>
            <a:r>
              <a:rPr lang="en-US" altLang="ja-JP" baseline="30000" dirty="0" smtClean="0"/>
              <a:t>nd</a:t>
            </a:r>
            <a:r>
              <a:rPr lang="en-US" altLang="ja-JP" dirty="0" smtClean="0"/>
              <a:t> wave   8,056	(</a:t>
            </a:r>
            <a:r>
              <a:rPr lang="en-GB" altLang="ja-JP" dirty="0" smtClean="0"/>
              <a:t>attrition rate from 1</a:t>
            </a:r>
            <a:r>
              <a:rPr lang="en-GB" altLang="ja-JP" baseline="30000" dirty="0" smtClean="0"/>
              <a:t>st</a:t>
            </a:r>
            <a:r>
              <a:rPr lang="en-GB" altLang="ja-JP" dirty="0" smtClean="0"/>
              <a:t> : 25.6%)</a:t>
            </a:r>
          </a:p>
          <a:p>
            <a:pPr marL="0" indent="0">
              <a:buNone/>
              <a:tabLst>
                <a:tab pos="2868613" algn="l"/>
              </a:tabLst>
            </a:pPr>
            <a:r>
              <a:rPr lang="en-US" altLang="ja-JP" dirty="0" smtClean="0"/>
              <a:t>    3</a:t>
            </a:r>
            <a:r>
              <a:rPr lang="en-US" altLang="ja-JP" baseline="30000" dirty="0" smtClean="0"/>
              <a:t>rd</a:t>
            </a:r>
            <a:r>
              <a:rPr lang="en-US" altLang="ja-JP" dirty="0" smtClean="0"/>
              <a:t> wave   6,491	(</a:t>
            </a:r>
            <a:r>
              <a:rPr lang="en-GB" altLang="ja-JP" dirty="0" smtClean="0"/>
              <a:t>attrition </a:t>
            </a:r>
            <a:r>
              <a:rPr lang="en-GB" altLang="ja-JP" dirty="0"/>
              <a:t>rate from 1</a:t>
            </a:r>
            <a:r>
              <a:rPr lang="en-GB" altLang="ja-JP" baseline="30000" dirty="0"/>
              <a:t>st</a:t>
            </a:r>
            <a:r>
              <a:rPr lang="en-GB" altLang="ja-JP" dirty="0"/>
              <a:t> </a:t>
            </a:r>
            <a:r>
              <a:rPr lang="en-GB" altLang="ja-JP" dirty="0" smtClean="0"/>
              <a:t>: 40.0%)</a:t>
            </a:r>
          </a:p>
          <a:p>
            <a:pPr marL="0" indent="0">
              <a:buNone/>
            </a:pPr>
            <a:endParaRPr lang="en-GB" altLang="ja-JP" sz="1100" dirty="0"/>
          </a:p>
          <a:p>
            <a:pPr lvl="0">
              <a:buFont typeface="Wingdings" panose="05000000000000000000" pitchFamily="2" charset="2"/>
              <a:buChar char="l"/>
            </a:pPr>
            <a:r>
              <a:rPr lang="en-GB" altLang="ja-JP" dirty="0">
                <a:solidFill>
                  <a:srgbClr val="C00000"/>
                </a:solidFill>
              </a:rPr>
              <a:t>Potential </a:t>
            </a:r>
            <a:r>
              <a:rPr lang="en-GB" altLang="ja-JP" dirty="0" smtClean="0">
                <a:solidFill>
                  <a:srgbClr val="C00000"/>
                </a:solidFill>
              </a:rPr>
              <a:t>biases</a:t>
            </a:r>
            <a:endParaRPr lang="en-US" altLang="ja-JP" dirty="0" smtClean="0">
              <a:solidFill>
                <a:srgbClr val="C00000"/>
              </a:solidFill>
            </a:endParaRPr>
          </a:p>
          <a:p>
            <a:pPr marL="361950" lvl="0" indent="0">
              <a:buNone/>
            </a:pPr>
            <a:r>
              <a:rPr lang="en-GB" altLang="ja-JP" dirty="0" smtClean="0"/>
              <a:t>Sex </a:t>
            </a:r>
            <a:r>
              <a:rPr lang="en-GB" altLang="ja-JP" dirty="0"/>
              <a:t>proportion skewed toward men (55.4%)</a:t>
            </a:r>
            <a:endParaRPr lang="ja-JP" altLang="ja-JP" dirty="0"/>
          </a:p>
          <a:p>
            <a:pPr marL="361950" lvl="0" indent="0">
              <a:buNone/>
            </a:pPr>
            <a:r>
              <a:rPr lang="en-GB" altLang="ja-JP" dirty="0" smtClean="0"/>
              <a:t>More </a:t>
            </a:r>
            <a:r>
              <a:rPr lang="en-GB" altLang="ja-JP" dirty="0"/>
              <a:t>educated than the actual population</a:t>
            </a:r>
            <a:endParaRPr lang="ja-JP" altLang="ja-JP" dirty="0"/>
          </a:p>
          <a:p>
            <a:pPr marL="361950" lvl="0" indent="0">
              <a:buNone/>
            </a:pPr>
            <a:r>
              <a:rPr lang="en-GB" altLang="ja-JP" dirty="0" smtClean="0"/>
              <a:t>More </a:t>
            </a:r>
            <a:r>
              <a:rPr lang="en-GB" altLang="ja-JP" dirty="0"/>
              <a:t>than 1/3 living in </a:t>
            </a:r>
            <a:r>
              <a:rPr lang="en-GB" altLang="ja-JP" dirty="0" smtClean="0"/>
              <a:t>the Tokyo Metropolitan Area</a:t>
            </a: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8476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sz="4000" dirty="0" smtClean="0"/>
              <a:t>Key variables (1) 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>
                <a:solidFill>
                  <a:srgbClr val="C00000"/>
                </a:solidFill>
              </a:rPr>
              <a:t>Trust</a:t>
            </a:r>
            <a:r>
              <a:rPr lang="en-US" altLang="ja-JP" dirty="0" smtClean="0"/>
              <a:t> (11-point scale)</a:t>
            </a:r>
          </a:p>
          <a:p>
            <a:pPr marL="361950" indent="-361950">
              <a:buNone/>
            </a:pPr>
            <a:r>
              <a:rPr lang="en-US" altLang="ja-JP" dirty="0" smtClean="0"/>
              <a:t>	“On a scale from 0–10, please tell us how much  you basically trust people.”</a:t>
            </a:r>
          </a:p>
          <a:p>
            <a:pPr marL="361950" indent="-361950">
              <a:buNone/>
            </a:pPr>
            <a:endParaRPr lang="en-US" altLang="ja-JP" sz="1000" dirty="0"/>
          </a:p>
          <a:p>
            <a:pPr marL="361950" indent="-361950">
              <a:buFont typeface="Wingdings" panose="05000000000000000000" pitchFamily="2" charset="2"/>
              <a:buChar char="l"/>
            </a:pPr>
            <a:r>
              <a:rPr lang="en-US" altLang="ja-JP" dirty="0" smtClean="0">
                <a:solidFill>
                  <a:srgbClr val="C00000"/>
                </a:solidFill>
              </a:rPr>
              <a:t>Perceived happiness (PH) </a:t>
            </a:r>
            <a:r>
              <a:rPr lang="en-US" altLang="ja-JP" dirty="0" smtClean="0"/>
              <a:t>(11-point scale) </a:t>
            </a:r>
          </a:p>
          <a:p>
            <a:pPr marL="361950" indent="-361950">
              <a:buNone/>
            </a:pPr>
            <a:r>
              <a:rPr lang="en-US" altLang="ja-JP" dirty="0" smtClean="0"/>
              <a:t>	“On a scale from </a:t>
            </a:r>
            <a:r>
              <a:rPr lang="en-US" altLang="ja-JP" dirty="0"/>
              <a:t>0–10</a:t>
            </a:r>
            <a:r>
              <a:rPr lang="en-US" altLang="ja-JP" dirty="0" smtClean="0"/>
              <a:t>, please rate you overall level of happiness. ”</a:t>
            </a:r>
          </a:p>
          <a:p>
            <a:pPr marL="361950" indent="-361950">
              <a:buNone/>
            </a:pPr>
            <a:endParaRPr lang="en-US" altLang="ja-JP" sz="1100" dirty="0"/>
          </a:p>
          <a:p>
            <a:pPr marL="361950" indent="-361950">
              <a:buFont typeface="Wingdings" panose="05000000000000000000" pitchFamily="2" charset="2"/>
              <a:buChar char="l"/>
            </a:pPr>
            <a:r>
              <a:rPr lang="en-US" altLang="ja-JP" dirty="0" smtClean="0">
                <a:solidFill>
                  <a:srgbClr val="C00000"/>
                </a:solidFill>
              </a:rPr>
              <a:t>Self-rated health (SRH) </a:t>
            </a:r>
            <a:r>
              <a:rPr lang="en-US" altLang="ja-JP" dirty="0" smtClean="0"/>
              <a:t>(5-point scale)</a:t>
            </a:r>
          </a:p>
          <a:p>
            <a:pPr marL="361950" indent="-361950">
              <a:buNone/>
            </a:pPr>
            <a:r>
              <a:rPr lang="en-US" altLang="ja-JP" dirty="0" smtClean="0"/>
              <a:t>	“Please tell us about your state of </a:t>
            </a:r>
            <a:r>
              <a:rPr lang="en-US" altLang="ja-JP" dirty="0"/>
              <a:t>health .”</a:t>
            </a:r>
            <a:endParaRPr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1694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sz="4000" dirty="0" smtClean="0"/>
              <a:t>Distributions of trust and PH</a:t>
            </a:r>
            <a:endParaRPr kumimoji="1" lang="ja-JP" altLang="en-US" sz="4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12</a:t>
            </a:fld>
            <a:endParaRPr kumimoji="1" lang="ja-JP" altLang="en-US"/>
          </a:p>
        </p:txBody>
      </p:sp>
      <p:pic>
        <p:nvPicPr>
          <p:cNvPr id="614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340768"/>
            <a:ext cx="6912768" cy="4705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正方形/長方形 4"/>
          <p:cNvSpPr/>
          <p:nvPr/>
        </p:nvSpPr>
        <p:spPr>
          <a:xfrm>
            <a:off x="6732240" y="6165304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i="1" dirty="0" smtClean="0"/>
              <a:t>N</a:t>
            </a:r>
            <a:r>
              <a:rPr lang="en-US" altLang="ja-JP" dirty="0" smtClean="0"/>
              <a:t> = 22,501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86373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sz="4000" dirty="0" smtClean="0"/>
              <a:t>Distribution of SRH</a:t>
            </a:r>
            <a:endParaRPr kumimoji="1" lang="ja-JP" altLang="en-US" sz="4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13</a:t>
            </a:fld>
            <a:endParaRPr kumimoji="1" lang="ja-JP" altLang="en-US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268760"/>
            <a:ext cx="7128792" cy="49913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正方形/長方形 4"/>
          <p:cNvSpPr/>
          <p:nvPr/>
        </p:nvSpPr>
        <p:spPr>
          <a:xfrm>
            <a:off x="6660232" y="6338592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i="1" dirty="0" smtClean="0"/>
              <a:t>N</a:t>
            </a:r>
            <a:r>
              <a:rPr lang="en-US" altLang="ja-JP" dirty="0" smtClean="0"/>
              <a:t> = 22,501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915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sz="4000" dirty="0"/>
              <a:t>Key </a:t>
            </a:r>
            <a:r>
              <a:rPr lang="en-US" altLang="ja-JP" sz="4000" dirty="0" smtClean="0"/>
              <a:t>variables (2) 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ja-JP" dirty="0" smtClean="0"/>
              <a:t>Construct binary variables to divide the </a:t>
            </a:r>
            <a:r>
              <a:rPr lang="en-US" altLang="ja-JP" dirty="0"/>
              <a:t>respondents into groups of roughly-equal </a:t>
            </a:r>
            <a:r>
              <a:rPr lang="en-US" altLang="ja-JP" dirty="0" smtClean="0"/>
              <a:t>halves:</a:t>
            </a:r>
          </a:p>
          <a:p>
            <a:pPr marL="361950" indent="-361950">
              <a:buNone/>
            </a:pPr>
            <a:endParaRPr lang="en-US" altLang="ja-JP" sz="1000" dirty="0"/>
          </a:p>
          <a:p>
            <a:pPr marL="361950" indent="-361950">
              <a:buFont typeface="Wingdings" panose="05000000000000000000" pitchFamily="2" charset="2"/>
              <a:buChar char="l"/>
            </a:pPr>
            <a:r>
              <a:rPr lang="en-US" altLang="ja-JP" dirty="0" smtClean="0">
                <a:solidFill>
                  <a:srgbClr val="C00000"/>
                </a:solidFill>
              </a:rPr>
              <a:t>Higher trust</a:t>
            </a:r>
          </a:p>
          <a:p>
            <a:pPr marL="0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   score </a:t>
            </a:r>
            <a:r>
              <a:rPr lang="en-US" altLang="ja-JP" dirty="0">
                <a:cs typeface="Times New Roman"/>
              </a:rPr>
              <a:t>≥</a:t>
            </a:r>
            <a:r>
              <a:rPr lang="en-US" altLang="ja-JP" dirty="0" smtClean="0"/>
              <a:t> 6  (covering </a:t>
            </a:r>
            <a:r>
              <a:rPr lang="en-US" altLang="ja-JP" dirty="0" smtClean="0">
                <a:cs typeface="Times New Roman"/>
              </a:rPr>
              <a:t>53.4</a:t>
            </a:r>
            <a:r>
              <a:rPr lang="en-US" altLang="ja-JP" dirty="0" smtClean="0"/>
              <a:t>%)</a:t>
            </a:r>
          </a:p>
          <a:p>
            <a:pPr marL="361950" indent="-361950">
              <a:buFont typeface="Wingdings" panose="05000000000000000000" pitchFamily="2" charset="2"/>
              <a:buChar char="l"/>
            </a:pPr>
            <a:r>
              <a:rPr lang="en-US" altLang="ja-JP" dirty="0" smtClean="0">
                <a:solidFill>
                  <a:srgbClr val="C00000"/>
                </a:solidFill>
              </a:rPr>
              <a:t>Higher perceived happiness</a:t>
            </a:r>
          </a:p>
          <a:p>
            <a:pPr marL="0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   score </a:t>
            </a:r>
            <a:r>
              <a:rPr lang="en-US" altLang="ja-JP" dirty="0">
                <a:cs typeface="Times New Roman"/>
              </a:rPr>
              <a:t>≥</a:t>
            </a:r>
            <a:r>
              <a:rPr lang="en-US" altLang="ja-JP" dirty="0"/>
              <a:t> </a:t>
            </a:r>
            <a:r>
              <a:rPr lang="en-US" altLang="ja-JP" dirty="0" smtClean="0"/>
              <a:t>7  (</a:t>
            </a:r>
            <a:r>
              <a:rPr lang="en-US" altLang="ja-JP" dirty="0"/>
              <a:t>covering </a:t>
            </a:r>
            <a:r>
              <a:rPr lang="en-US" altLang="ja-JP" dirty="0" smtClean="0">
                <a:cs typeface="Times New Roman"/>
              </a:rPr>
              <a:t>48.6</a:t>
            </a:r>
            <a:r>
              <a:rPr lang="en-US" altLang="ja-JP" dirty="0" smtClean="0"/>
              <a:t>%)</a:t>
            </a:r>
            <a:endParaRPr lang="en-US" altLang="ja-JP" sz="1100" dirty="0"/>
          </a:p>
          <a:p>
            <a:pPr marL="361950" indent="-361950">
              <a:buFont typeface="Wingdings" panose="05000000000000000000" pitchFamily="2" charset="2"/>
              <a:buChar char="l"/>
            </a:pPr>
            <a:r>
              <a:rPr lang="en-US" altLang="ja-JP" dirty="0" smtClean="0">
                <a:solidFill>
                  <a:srgbClr val="C00000"/>
                </a:solidFill>
              </a:rPr>
              <a:t>Better self-rated health 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 smtClean="0"/>
              <a:t>     score </a:t>
            </a:r>
            <a:r>
              <a:rPr lang="en-US" altLang="ja-JP" dirty="0">
                <a:cs typeface="Times New Roman"/>
              </a:rPr>
              <a:t>≥</a:t>
            </a:r>
            <a:r>
              <a:rPr lang="en-US" altLang="ja-JP" dirty="0"/>
              <a:t> </a:t>
            </a:r>
            <a:r>
              <a:rPr lang="en-US" altLang="ja-JP" dirty="0" smtClean="0"/>
              <a:t>4 (covering 46.2%) 	</a:t>
            </a:r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4762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sz="4000" dirty="0" smtClean="0"/>
              <a:t>Controls (1) 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>
                <a:solidFill>
                  <a:srgbClr val="C00000"/>
                </a:solidFill>
              </a:rPr>
              <a:t>Demographics</a:t>
            </a:r>
          </a:p>
          <a:p>
            <a:pPr marL="0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  Sex; age (20s, 30s, 40s, 50s, 60s and over) </a:t>
            </a:r>
          </a:p>
          <a:p>
            <a:pPr marL="0" indent="0">
              <a:buNone/>
            </a:pPr>
            <a:endParaRPr lang="en-US" altLang="ja-JP" sz="1600" dirty="0" smtClean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>
                <a:solidFill>
                  <a:srgbClr val="C00000"/>
                </a:solidFill>
              </a:rPr>
              <a:t>Marital status</a:t>
            </a:r>
          </a:p>
          <a:p>
            <a:pPr marL="0" indent="0">
              <a:buNone/>
            </a:pPr>
            <a:r>
              <a:rPr lang="en-US" altLang="ja-JP" dirty="0">
                <a:solidFill>
                  <a:srgbClr val="C00000"/>
                </a:solidFill>
              </a:rPr>
              <a:t> </a:t>
            </a:r>
            <a:r>
              <a:rPr lang="en-US" altLang="ja-JP" dirty="0" smtClean="0">
                <a:solidFill>
                  <a:srgbClr val="C00000"/>
                </a:solidFill>
              </a:rPr>
              <a:t>   </a:t>
            </a:r>
            <a:r>
              <a:rPr lang="en-US" altLang="ja-JP" dirty="0" smtClean="0"/>
              <a:t>Never married, married, divorced, widowed</a:t>
            </a:r>
          </a:p>
          <a:p>
            <a:pPr marL="0" indent="0">
              <a:buNone/>
            </a:pPr>
            <a:endParaRPr lang="en-US" altLang="ja-JP" sz="1600" dirty="0" smtClean="0">
              <a:solidFill>
                <a:srgbClr val="C00000"/>
              </a:solidFill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>
                <a:solidFill>
                  <a:srgbClr val="C00000"/>
                </a:solidFill>
              </a:rPr>
              <a:t>Family variables</a:t>
            </a:r>
          </a:p>
          <a:p>
            <a:pPr marL="0" indent="0">
              <a:buNone/>
            </a:pPr>
            <a:r>
              <a:rPr lang="en-US" altLang="ja-JP" dirty="0">
                <a:solidFill>
                  <a:srgbClr val="C00000"/>
                </a:solidFill>
              </a:rPr>
              <a:t> </a:t>
            </a:r>
            <a:r>
              <a:rPr lang="en-US" altLang="ja-JP" dirty="0" smtClean="0">
                <a:solidFill>
                  <a:srgbClr val="C00000"/>
                </a:solidFill>
              </a:rPr>
              <a:t>   </a:t>
            </a:r>
            <a:r>
              <a:rPr lang="en-US" altLang="ja-JP" dirty="0" smtClean="0"/>
              <a:t>Having a kid(s);</a:t>
            </a:r>
            <a:r>
              <a:rPr lang="en-US" altLang="ja-JP" dirty="0"/>
              <a:t> </a:t>
            </a:r>
            <a:r>
              <a:rPr lang="en-US" altLang="ja-JP" dirty="0" smtClean="0"/>
              <a:t>Residing with a parent(s) </a:t>
            </a:r>
          </a:p>
          <a:p>
            <a:pPr marL="0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  and/or parent(s)-in-law</a:t>
            </a:r>
          </a:p>
          <a:p>
            <a:pPr marL="0" indent="0">
              <a:buNone/>
            </a:pPr>
            <a:endParaRPr lang="en-US" altLang="ja-JP" sz="1100" dirty="0"/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33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sz="4000" dirty="0"/>
              <a:t>Controls </a:t>
            </a:r>
            <a:r>
              <a:rPr lang="en-US" altLang="ja-JP" sz="4000" dirty="0" smtClean="0"/>
              <a:t>(2): SES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>
                <a:solidFill>
                  <a:srgbClr val="C00000"/>
                </a:solidFill>
              </a:rPr>
              <a:t>Household spending</a:t>
            </a:r>
          </a:p>
          <a:p>
            <a:pPr marL="0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  Household-size-adjusted </a:t>
            </a:r>
          </a:p>
          <a:p>
            <a:pPr marL="0" indent="0">
              <a:buNone/>
            </a:pPr>
            <a:endParaRPr lang="en-US" altLang="ja-JP" sz="10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>
                <a:solidFill>
                  <a:srgbClr val="C00000"/>
                </a:solidFill>
              </a:rPr>
              <a:t>Educational attainment</a:t>
            </a:r>
          </a:p>
          <a:p>
            <a:pPr marL="0" indent="0">
              <a:buNone/>
            </a:pPr>
            <a:r>
              <a:rPr lang="en-US" altLang="ja-JP" dirty="0" smtClean="0"/>
              <a:t>    Junior high school</a:t>
            </a:r>
            <a:r>
              <a:rPr lang="en-US" altLang="ja-JP" dirty="0"/>
              <a:t>, high </a:t>
            </a:r>
            <a:r>
              <a:rPr lang="en-US" altLang="ja-JP" dirty="0" smtClean="0"/>
              <a:t>school</a:t>
            </a:r>
            <a:r>
              <a:rPr lang="en-US" altLang="ja-JP" dirty="0"/>
              <a:t>, </a:t>
            </a:r>
            <a:r>
              <a:rPr lang="en-US" altLang="ja-JP" dirty="0" smtClean="0"/>
              <a:t>junior college, </a:t>
            </a:r>
          </a:p>
          <a:p>
            <a:pPr marL="0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  college or above</a:t>
            </a:r>
            <a:endParaRPr lang="en-US" altLang="ja-JP" dirty="0"/>
          </a:p>
          <a:p>
            <a:pPr marL="0" indent="0">
              <a:buNone/>
            </a:pPr>
            <a:endParaRPr lang="en-US" altLang="ja-JP" sz="1100" dirty="0" smtClean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>
                <a:solidFill>
                  <a:srgbClr val="C00000"/>
                </a:solidFill>
              </a:rPr>
              <a:t>Occupational status</a:t>
            </a:r>
          </a:p>
          <a:p>
            <a:pPr marL="0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  Working, unemployed, out of labor force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lang="en-US" altLang="ja-JP" sz="1100" dirty="0"/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8182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sz="4000" dirty="0" smtClean="0"/>
              <a:t>Controls (3): Personality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dirty="0" smtClean="0">
                <a:solidFill>
                  <a:srgbClr val="C00000"/>
                </a:solidFill>
              </a:rPr>
              <a:t>Big five inventory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/>
              <a:t>Asked in 1</a:t>
            </a:r>
            <a:r>
              <a:rPr lang="en-US" altLang="ja-JP" baseline="30000" dirty="0" smtClean="0"/>
              <a:t>st</a:t>
            </a:r>
            <a:r>
              <a:rPr lang="en-US" altLang="ja-JP" dirty="0" smtClean="0"/>
              <a:t> wave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/>
              <a:t>Five aspects of personality </a:t>
            </a:r>
          </a:p>
          <a:p>
            <a:pPr marL="452438" indent="0">
              <a:buNone/>
            </a:pPr>
            <a:r>
              <a:rPr lang="en-GB" altLang="ja-JP" dirty="0" smtClean="0"/>
              <a:t>extraversion</a:t>
            </a:r>
            <a:r>
              <a:rPr lang="en-GB" altLang="ja-JP" dirty="0"/>
              <a:t>, </a:t>
            </a:r>
            <a:r>
              <a:rPr lang="en-GB" altLang="ja-JP" dirty="0" smtClean="0"/>
              <a:t>agreeableness</a:t>
            </a:r>
            <a:r>
              <a:rPr lang="en-GB" altLang="ja-JP" dirty="0"/>
              <a:t>, conscientiousness, neuroticism, and </a:t>
            </a:r>
            <a:r>
              <a:rPr lang="en-GB" altLang="ja-JP" dirty="0" smtClean="0"/>
              <a:t>openness 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GB" altLang="ja-JP" dirty="0" smtClean="0"/>
              <a:t>Constructed from 44 items</a:t>
            </a:r>
            <a:endParaRPr lang="ja-JP" altLang="ja-JP" dirty="0"/>
          </a:p>
          <a:p>
            <a:pPr marL="0" indent="0">
              <a:buNone/>
            </a:pPr>
            <a:endParaRPr lang="en-US" altLang="ja-JP" dirty="0" smtClean="0"/>
          </a:p>
          <a:p>
            <a:pPr>
              <a:buFont typeface="Wingdings" panose="05000000000000000000" pitchFamily="2" charset="2"/>
              <a:buChar char="l"/>
            </a:pPr>
            <a:endParaRPr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lang="en-US" altLang="ja-JP" sz="1100" dirty="0"/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0926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2708920"/>
            <a:ext cx="8229600" cy="1143000"/>
          </a:xfrm>
        </p:spPr>
        <p:txBody>
          <a:bodyPr/>
          <a:lstStyle/>
          <a:p>
            <a:r>
              <a:rPr lang="en-US" altLang="ja-JP" dirty="0" smtClean="0"/>
              <a:t>Results for Question 1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4791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sz="4000" dirty="0" smtClean="0"/>
              <a:t>Positive association b/w trust and PH</a:t>
            </a:r>
            <a:endParaRPr kumimoji="1" lang="ja-JP" altLang="en-US" sz="4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19</a:t>
            </a:fld>
            <a:endParaRPr kumimoji="1" lang="ja-JP" altLang="en-US"/>
          </a:p>
        </p:txBody>
      </p:sp>
      <p:pic>
        <p:nvPicPr>
          <p:cNvPr id="1030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412775"/>
            <a:ext cx="6984776" cy="532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正方形/長方形 4"/>
          <p:cNvSpPr/>
          <p:nvPr/>
        </p:nvSpPr>
        <p:spPr>
          <a:xfrm>
            <a:off x="6804248" y="6277962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i="1" dirty="0" smtClean="0"/>
              <a:t>N</a:t>
            </a:r>
            <a:r>
              <a:rPr lang="en-US" altLang="ja-JP" dirty="0" smtClean="0"/>
              <a:t> = 22,501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6828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 Two questions to be addressed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/>
              <a:t>Question 1</a:t>
            </a:r>
          </a:p>
          <a:p>
            <a:pPr marL="0" indent="0">
              <a:buNone/>
            </a:pPr>
            <a:r>
              <a:rPr lang="en-US" altLang="ja-JP" i="1" dirty="0">
                <a:solidFill>
                  <a:srgbClr val="C00000"/>
                </a:solidFill>
              </a:rPr>
              <a:t>Is the observed association between social capital (SC) and perceived happiness (PH) real or spurious?</a:t>
            </a:r>
          </a:p>
          <a:p>
            <a:pPr marL="0" indent="0">
              <a:buNone/>
            </a:pPr>
            <a:endParaRPr lang="en-US" altLang="ja-JP" sz="16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/>
              <a:t>Question 2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i="1" dirty="0" smtClean="0">
                <a:solidFill>
                  <a:srgbClr val="C00000"/>
                </a:solidFill>
              </a:rPr>
              <a:t>Which is more </a:t>
            </a:r>
            <a:r>
              <a:rPr lang="en-US" altLang="ja-JP" i="1" dirty="0">
                <a:solidFill>
                  <a:srgbClr val="C00000"/>
                </a:solidFill>
              </a:rPr>
              <a:t>important </a:t>
            </a:r>
            <a:r>
              <a:rPr lang="en-US" altLang="ja-JP" i="1" dirty="0" smtClean="0">
                <a:solidFill>
                  <a:srgbClr val="C00000"/>
                </a:solidFill>
              </a:rPr>
              <a:t>for </a:t>
            </a:r>
            <a:r>
              <a:rPr lang="en-US" altLang="ja-JP" i="1" dirty="0">
                <a:solidFill>
                  <a:srgbClr val="C00000"/>
                </a:solidFill>
              </a:rPr>
              <a:t>PH, </a:t>
            </a:r>
            <a:r>
              <a:rPr lang="en-US" altLang="ja-JP" i="1" dirty="0" smtClean="0">
                <a:solidFill>
                  <a:srgbClr val="C00000"/>
                </a:solidFill>
              </a:rPr>
              <a:t>area-level SC or </a:t>
            </a:r>
            <a:r>
              <a:rPr lang="en-US" altLang="ja-JP" i="1" dirty="0">
                <a:solidFill>
                  <a:srgbClr val="C00000"/>
                </a:solidFill>
              </a:rPr>
              <a:t>individual-level SC?</a:t>
            </a:r>
            <a:endParaRPr lang="en-US" altLang="ja-JP" i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3763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20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sz="4000" dirty="0" smtClean="0"/>
              <a:t>Positive association b/w trust and SRH</a:t>
            </a:r>
            <a:endParaRPr kumimoji="1" lang="ja-JP" altLang="en-US" sz="4000" dirty="0"/>
          </a:p>
        </p:txBody>
      </p:sp>
      <p:pic>
        <p:nvPicPr>
          <p:cNvPr id="205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268760"/>
            <a:ext cx="6768752" cy="5161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正方形/長方形 1"/>
          <p:cNvSpPr/>
          <p:nvPr/>
        </p:nvSpPr>
        <p:spPr>
          <a:xfrm>
            <a:off x="6588224" y="6093296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i="1" dirty="0" smtClean="0"/>
              <a:t>N</a:t>
            </a:r>
            <a:r>
              <a:rPr lang="en-US" altLang="ja-JP" dirty="0" smtClean="0"/>
              <a:t> = 22,501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89845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579296" cy="1210146"/>
          </a:xfrm>
        </p:spPr>
        <p:txBody>
          <a:bodyPr>
            <a:noAutofit/>
          </a:bodyPr>
          <a:lstStyle/>
          <a:p>
            <a:r>
              <a:rPr lang="en-US" altLang="ja-JP" sz="3600" dirty="0" smtClean="0"/>
              <a:t>…. but the observed associations may be substantially attributable to other factors!</a:t>
            </a:r>
            <a:endParaRPr kumimoji="1" lang="ja-JP" altLang="en-US" sz="36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21</a:t>
            </a:fld>
            <a:endParaRPr kumimoji="1" lang="ja-JP" alt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556792"/>
            <a:ext cx="7776864" cy="46583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正方形/長方形 4"/>
          <p:cNvSpPr/>
          <p:nvPr/>
        </p:nvSpPr>
        <p:spPr>
          <a:xfrm>
            <a:off x="6876256" y="6165304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i="1" dirty="0" smtClean="0"/>
              <a:t>N</a:t>
            </a:r>
            <a:r>
              <a:rPr lang="en-US" altLang="ja-JP" dirty="0" smtClean="0"/>
              <a:t> = 22,501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66275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sz="4000" dirty="0" smtClean="0"/>
              <a:t>Pooled OLS models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/>
              <a:t>Dependent variable = PH score (range 0-10)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/>
              <a:t>Independent variable = 1 (trust score </a:t>
            </a:r>
            <a:r>
              <a:rPr lang="en-US" altLang="ja-JP" dirty="0" smtClean="0">
                <a:cs typeface="Times New Roman"/>
              </a:rPr>
              <a:t>≥ 6)</a:t>
            </a:r>
          </a:p>
          <a:p>
            <a:pPr marL="0" indent="0">
              <a:buNone/>
            </a:pPr>
            <a:endParaRPr lang="en-US" altLang="ja-JP" sz="1000" dirty="0" smtClean="0"/>
          </a:p>
          <a:p>
            <a:pPr marL="0" indent="0">
              <a:buNone/>
            </a:pPr>
            <a:r>
              <a:rPr kumimoji="1" lang="en-US" altLang="ja-JP" dirty="0" smtClean="0">
                <a:solidFill>
                  <a:srgbClr val="4F81BD"/>
                </a:solidFill>
              </a:rPr>
              <a:t>Model         Controlled for:</a:t>
            </a:r>
            <a:endParaRPr kumimoji="1" lang="en-US" altLang="ja-JP" dirty="0">
              <a:solidFill>
                <a:srgbClr val="4F81BD"/>
              </a:solidFill>
            </a:endParaRPr>
          </a:p>
          <a:p>
            <a:pPr marL="0" indent="0">
              <a:buNone/>
            </a:pPr>
            <a:r>
              <a:rPr lang="en-US" altLang="ja-JP" dirty="0" smtClean="0">
                <a:solidFill>
                  <a:srgbClr val="C00000"/>
                </a:solidFill>
              </a:rPr>
              <a:t>Model 1</a:t>
            </a:r>
            <a:r>
              <a:rPr lang="en-US" altLang="ja-JP" dirty="0" smtClean="0"/>
              <a:t>:    sex, ages, and waves (benchmark)</a:t>
            </a:r>
          </a:p>
          <a:p>
            <a:pPr marL="0" indent="0">
              <a:buNone/>
            </a:pPr>
            <a:r>
              <a:rPr lang="en-US" altLang="ja-JP" dirty="0" smtClean="0">
                <a:solidFill>
                  <a:srgbClr val="C00000"/>
                </a:solidFill>
              </a:rPr>
              <a:t>Model 2</a:t>
            </a:r>
            <a:r>
              <a:rPr lang="en-US" altLang="ja-JP" dirty="0" smtClean="0"/>
              <a:t>:    + marital status and family variables</a:t>
            </a:r>
          </a:p>
          <a:p>
            <a:pPr marL="0" indent="0">
              <a:buNone/>
            </a:pPr>
            <a:r>
              <a:rPr lang="en-US" altLang="ja-JP" dirty="0" smtClean="0">
                <a:solidFill>
                  <a:srgbClr val="C00000"/>
                </a:solidFill>
              </a:rPr>
              <a:t>Model 3</a:t>
            </a:r>
            <a:r>
              <a:rPr lang="en-US" altLang="ja-JP" dirty="0" smtClean="0"/>
              <a:t>:    + SES</a:t>
            </a:r>
          </a:p>
          <a:p>
            <a:pPr marL="0" indent="0">
              <a:buNone/>
            </a:pPr>
            <a:r>
              <a:rPr lang="en-US" altLang="ja-JP" dirty="0" smtClean="0">
                <a:solidFill>
                  <a:srgbClr val="C00000"/>
                </a:solidFill>
              </a:rPr>
              <a:t>Model 4</a:t>
            </a:r>
            <a:r>
              <a:rPr lang="en-US" altLang="ja-JP" dirty="0" smtClean="0"/>
              <a:t>:    + personality traits</a:t>
            </a:r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732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sz="4000" dirty="0" smtClean="0"/>
              <a:t>Fixed-effects model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/>
              <a:t>Dependent variable: </a:t>
            </a:r>
            <a:r>
              <a:rPr lang="en-US" altLang="ja-JP" dirty="0"/>
              <a:t>PH </a:t>
            </a:r>
            <a:r>
              <a:rPr lang="en-US" altLang="ja-JP" dirty="0" smtClean="0"/>
              <a:t>score (range 0-10)</a:t>
            </a:r>
          </a:p>
          <a:p>
            <a:pPr marL="0" indent="0">
              <a:buNone/>
            </a:pPr>
            <a:endParaRPr lang="en-US" altLang="ja-JP" sz="1600" dirty="0" smtClean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/>
              <a:t>Independent variable: </a:t>
            </a:r>
            <a:r>
              <a:rPr lang="en-US" altLang="ja-JP" dirty="0"/>
              <a:t>1 </a:t>
            </a:r>
            <a:r>
              <a:rPr lang="en-US" altLang="ja-JP" dirty="0" smtClean="0"/>
              <a:t>(trust score </a:t>
            </a:r>
            <a:r>
              <a:rPr lang="en-US" altLang="ja-JP" dirty="0" smtClean="0">
                <a:cs typeface="Times New Roman"/>
              </a:rPr>
              <a:t>≥ 6)</a:t>
            </a:r>
          </a:p>
          <a:p>
            <a:pPr marL="0" indent="0">
              <a:buNone/>
            </a:pPr>
            <a:endParaRPr lang="en-US" altLang="ja-JP" sz="1000" dirty="0" smtClean="0"/>
          </a:p>
          <a:p>
            <a:pPr>
              <a:buFont typeface="Wingdings" panose="05000000000000000000" pitchFamily="2" charset="2"/>
              <a:buChar char="l"/>
            </a:pPr>
            <a:r>
              <a:rPr kumimoji="1" lang="en-US" altLang="ja-JP" dirty="0" smtClean="0"/>
              <a:t>Additionally control for time-invariant fixed-effects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ja-JP" sz="1000" dirty="0"/>
          </a:p>
          <a:p>
            <a:pPr>
              <a:buFont typeface="Wingdings" panose="05000000000000000000" pitchFamily="2" charset="2"/>
              <a:buChar char="l"/>
            </a:pPr>
            <a:r>
              <a:rPr kumimoji="1" lang="en-US" altLang="ja-JP" dirty="0" smtClean="0"/>
              <a:t>Use data from three waves</a:t>
            </a:r>
          </a:p>
          <a:p>
            <a:pPr marL="0" indent="0">
              <a:buNone/>
            </a:pPr>
            <a:endParaRPr lang="en-US" altLang="ja-JP" sz="1000" dirty="0"/>
          </a:p>
          <a:p>
            <a:pPr>
              <a:buFont typeface="Wingdings" panose="05000000000000000000" pitchFamily="2" charset="2"/>
              <a:buChar char="l"/>
            </a:pPr>
            <a:r>
              <a:rPr kumimoji="1" lang="en-US" altLang="ja-JP" dirty="0" smtClean="0"/>
              <a:t>Mean-centered FE model</a:t>
            </a:r>
            <a:endParaRPr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23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77602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ja-JP" sz="4000" dirty="0" smtClean="0"/>
              <a:t>Logistic models </a:t>
            </a:r>
            <a:br>
              <a:rPr lang="en-US" altLang="ja-JP" sz="4000" dirty="0" smtClean="0"/>
            </a:br>
            <a:r>
              <a:rPr lang="en-US" altLang="ja-JP" sz="4000" dirty="0" smtClean="0"/>
              <a:t>for pooled and panel data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39552" y="1916832"/>
            <a:ext cx="8229600" cy="45259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/>
              <a:t>Replace the linear dependent variable with     1 (PH score </a:t>
            </a:r>
            <a:r>
              <a:rPr lang="en-US" altLang="ja-JP" dirty="0" smtClean="0">
                <a:cs typeface="Times New Roman"/>
              </a:rPr>
              <a:t>≥</a:t>
            </a:r>
            <a:r>
              <a:rPr lang="en-US" altLang="ja-JP" dirty="0" smtClean="0"/>
              <a:t> 7</a:t>
            </a:r>
            <a:r>
              <a:rPr lang="en-US" altLang="ja-JP" dirty="0" smtClean="0">
                <a:cs typeface="Times New Roman"/>
              </a:rPr>
              <a:t>)</a:t>
            </a:r>
            <a:endParaRPr lang="en-US" altLang="ja-JP" dirty="0" smtClean="0"/>
          </a:p>
          <a:p>
            <a:pPr marL="0" indent="0">
              <a:buNone/>
            </a:pPr>
            <a:endParaRPr lang="en-US" altLang="ja-JP" sz="16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/>
              <a:t>For fixed-effects models, use only respondents who experienced changes in PH scores across 7 at least once during the three waves.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ja-JP" sz="16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/>
              <a:t>Models 1-4 (pooled) and 5 (fixed-effects)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7974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sz="4000" dirty="0" smtClean="0"/>
              <a:t>Results of linear models </a:t>
            </a:r>
            <a:endParaRPr kumimoji="1" lang="ja-JP" altLang="en-US" sz="4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25</a:t>
            </a:fld>
            <a:endParaRPr kumimoji="1" lang="ja-JP" altLang="en-US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340768"/>
            <a:ext cx="7720132" cy="4896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0034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sz="4000" dirty="0" smtClean="0"/>
              <a:t>Results of logistic models </a:t>
            </a:r>
            <a:endParaRPr kumimoji="1" lang="ja-JP" altLang="en-US" sz="4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26</a:t>
            </a:fld>
            <a:endParaRPr kumimoji="1" lang="ja-JP" alt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340768"/>
            <a:ext cx="7560840" cy="49007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97843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sz="4000" dirty="0" smtClean="0"/>
              <a:t>How about SRH?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/>
              <a:t>Dependent variable</a:t>
            </a:r>
          </a:p>
          <a:p>
            <a:pPr marL="0" indent="0">
              <a:buNone/>
            </a:pPr>
            <a:endParaRPr lang="en-US" altLang="ja-JP" sz="1600" dirty="0" smtClean="0"/>
          </a:p>
          <a:p>
            <a:pPr marL="0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   Linear models:   SRH score (range 1-5)</a:t>
            </a:r>
          </a:p>
          <a:p>
            <a:pPr marL="0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   Logistic models: 1 (SRH score</a:t>
            </a:r>
            <a:r>
              <a:rPr lang="en-US" altLang="ja-JP" dirty="0" smtClean="0">
                <a:cs typeface="Times New Roman"/>
              </a:rPr>
              <a:t> ≥</a:t>
            </a:r>
            <a:r>
              <a:rPr lang="en-US" altLang="ja-JP" dirty="0" smtClean="0"/>
              <a:t> 4)</a:t>
            </a:r>
          </a:p>
          <a:p>
            <a:pPr marL="0" indent="0">
              <a:buNone/>
            </a:pPr>
            <a:r>
              <a:rPr kumimoji="1" lang="en-US" altLang="ja-JP" dirty="0" smtClean="0"/>
              <a:t> 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2725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sz="4000" dirty="0" smtClean="0"/>
              <a:t>Similar results for SRH</a:t>
            </a:r>
            <a:endParaRPr kumimoji="1" lang="ja-JP" altLang="en-US" sz="4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28</a:t>
            </a:fld>
            <a:endParaRPr kumimoji="1" lang="ja-JP" alt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348879"/>
            <a:ext cx="4536504" cy="2870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タイトル 1"/>
          <p:cNvSpPr txBox="1">
            <a:spLocks/>
          </p:cNvSpPr>
          <p:nvPr/>
        </p:nvSpPr>
        <p:spPr>
          <a:xfrm>
            <a:off x="804025" y="1458502"/>
            <a:ext cx="3046040" cy="8524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200" dirty="0" smtClean="0"/>
              <a:t>Linear</a:t>
            </a:r>
            <a:endParaRPr lang="ja-JP" altLang="en-US" sz="3200" dirty="0"/>
          </a:p>
        </p:txBody>
      </p:sp>
      <p:sp>
        <p:nvSpPr>
          <p:cNvPr id="8" name="タイトル 1"/>
          <p:cNvSpPr txBox="1">
            <a:spLocks/>
          </p:cNvSpPr>
          <p:nvPr/>
        </p:nvSpPr>
        <p:spPr>
          <a:xfrm>
            <a:off x="5260048" y="1466891"/>
            <a:ext cx="3046040" cy="8524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200" dirty="0" smtClean="0"/>
              <a:t>Logistic </a:t>
            </a:r>
            <a:endParaRPr lang="ja-JP" altLang="en-US" sz="32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9773" y="2348879"/>
            <a:ext cx="4487025" cy="29083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9544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/>
          <a:lstStyle/>
          <a:p>
            <a:r>
              <a:rPr lang="en-US" altLang="ja-JP" dirty="0" smtClean="0"/>
              <a:t>Results for Question 2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496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sz="4000" dirty="0" smtClean="0"/>
              <a:t>Question 1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39552" y="1484784"/>
            <a:ext cx="8075240" cy="456510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ja-JP" i="1" dirty="0" smtClean="0">
                <a:solidFill>
                  <a:srgbClr val="C00000"/>
                </a:solidFill>
              </a:rPr>
              <a:t>Is the observed association between SC and PH real or spurious?</a:t>
            </a:r>
          </a:p>
          <a:p>
            <a:pPr marL="0" indent="0">
              <a:buNone/>
            </a:pPr>
            <a:endParaRPr lang="en-US" altLang="ja-JP" sz="20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/>
              <a:t>SC is often subjectively (and individually) assessed.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ja-JP" sz="1000" dirty="0" smtClean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/>
              <a:t>Both SC and PH are likely affected by various factors including sociodemographic and socioeconomic factors as well as personality traits.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7340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sz="4000" dirty="0" smtClean="0"/>
              <a:t>Construct area-level SC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ja-JP" dirty="0" smtClean="0"/>
              <a:t>It is often difficult to capture area-level SC, especially if SC is subjectively assessed.</a:t>
            </a:r>
          </a:p>
          <a:p>
            <a:endParaRPr kumimoji="1" lang="en-US" altLang="ja-JP" sz="1000" dirty="0"/>
          </a:p>
          <a:p>
            <a:r>
              <a:rPr lang="en-US" altLang="ja-JP" dirty="0" smtClean="0"/>
              <a:t>One reasonable solution is to aggregate </a:t>
            </a:r>
            <a:r>
              <a:rPr lang="en-GB" altLang="ja-JP" dirty="0" smtClean="0"/>
              <a:t>individuals’ assessments </a:t>
            </a:r>
            <a:r>
              <a:rPr lang="en-GB" altLang="ja-JP" dirty="0"/>
              <a:t>by averaging </a:t>
            </a:r>
            <a:r>
              <a:rPr lang="en-GB" altLang="ja-JP" dirty="0" smtClean="0"/>
              <a:t>across </a:t>
            </a:r>
            <a:r>
              <a:rPr lang="en-GB" altLang="ja-JP" dirty="0"/>
              <a:t>individuals </a:t>
            </a:r>
            <a:r>
              <a:rPr lang="en-GB" altLang="ja-JP" dirty="0" smtClean="0"/>
              <a:t>by area (</a:t>
            </a:r>
            <a:r>
              <a:rPr lang="en-GB" altLang="ja-JP" dirty="0" err="1" smtClean="0"/>
              <a:t>Diez</a:t>
            </a:r>
            <a:r>
              <a:rPr lang="en-GB" altLang="ja-JP" dirty="0" smtClean="0"/>
              <a:t>-Roux, 2007; </a:t>
            </a:r>
            <a:r>
              <a:rPr lang="en-GB" altLang="ja-JP" dirty="0" err="1" smtClean="0"/>
              <a:t>Mujahid</a:t>
            </a:r>
            <a:r>
              <a:rPr lang="en-GB" altLang="ja-JP" dirty="0" smtClean="0"/>
              <a:t> et al., 2007; </a:t>
            </a:r>
            <a:r>
              <a:rPr lang="en-GB" altLang="ja-JP" dirty="0" err="1" smtClean="0"/>
              <a:t>Oshio</a:t>
            </a:r>
            <a:r>
              <a:rPr lang="en-GB" altLang="ja-JP" dirty="0" smtClean="0"/>
              <a:t> and Urakawa, 2012).</a:t>
            </a:r>
          </a:p>
          <a:p>
            <a:endParaRPr lang="en-GB" altLang="ja-JP" sz="1100" dirty="0"/>
          </a:p>
          <a:p>
            <a:r>
              <a:rPr lang="en-GB" altLang="ja-JP" dirty="0" smtClean="0"/>
              <a:t>But note that we cannot be free from the “same </a:t>
            </a:r>
            <a:r>
              <a:rPr lang="en-GB" altLang="ja-JP" dirty="0"/>
              <a:t>source </a:t>
            </a:r>
            <a:r>
              <a:rPr lang="en-GB" altLang="ja-JP" dirty="0" smtClean="0"/>
              <a:t>biases” </a:t>
            </a:r>
            <a:r>
              <a:rPr lang="en-GB" altLang="ja-JP" dirty="0"/>
              <a:t>(</a:t>
            </a:r>
            <a:r>
              <a:rPr lang="en-GB" altLang="ja-JP" dirty="0" err="1"/>
              <a:t>Diez</a:t>
            </a:r>
            <a:r>
              <a:rPr lang="en-GB" altLang="ja-JP" dirty="0"/>
              <a:t>-Roux, </a:t>
            </a:r>
            <a:r>
              <a:rPr lang="en-GB" altLang="ja-JP" dirty="0" smtClean="0"/>
              <a:t>2007). 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3177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6368" y="332656"/>
            <a:ext cx="8435280" cy="1138138"/>
          </a:xfrm>
        </p:spPr>
        <p:txBody>
          <a:bodyPr>
            <a:noAutofit/>
          </a:bodyPr>
          <a:lstStyle/>
          <a:p>
            <a:r>
              <a:rPr kumimoji="1" lang="en-US" altLang="ja-JP" sz="4000" dirty="0" smtClean="0"/>
              <a:t>Focus on the first three </a:t>
            </a:r>
            <a:r>
              <a:rPr lang="en-GB" altLang="ja-JP" sz="4000" dirty="0" smtClean="0"/>
              <a:t>digits </a:t>
            </a:r>
            <a:br>
              <a:rPr lang="en-GB" altLang="ja-JP" sz="4000" dirty="0" smtClean="0"/>
            </a:br>
            <a:r>
              <a:rPr lang="en-GB" altLang="ja-JP" sz="4000" dirty="0" smtClean="0"/>
              <a:t>of the postal code  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altLang="ja-JP" dirty="0" smtClean="0"/>
              <a:t>    </a:t>
            </a:r>
            <a:r>
              <a:rPr lang="en-GB" altLang="ja-JP" i="1" dirty="0" smtClean="0"/>
              <a:t>E.g</a:t>
            </a:r>
            <a:r>
              <a:rPr lang="en-GB" altLang="ja-JP" dirty="0" smtClean="0"/>
              <a:t>.  </a:t>
            </a:r>
          </a:p>
          <a:p>
            <a:pPr marL="0" indent="0">
              <a:buNone/>
            </a:pPr>
            <a:endParaRPr lang="en-GB" altLang="ja-JP" sz="1100" dirty="0" smtClean="0"/>
          </a:p>
          <a:p>
            <a:pPr marL="0" indent="0">
              <a:buNone/>
            </a:pPr>
            <a:endParaRPr lang="en-GB" altLang="ja-JP" sz="1100" dirty="0" smtClean="0"/>
          </a:p>
          <a:p>
            <a:pPr>
              <a:buFont typeface="Wingdings" panose="05000000000000000000" pitchFamily="2" charset="2"/>
              <a:buChar char="l"/>
            </a:pPr>
            <a:r>
              <a:rPr lang="en-GB" altLang="ja-JP" dirty="0" smtClean="0"/>
              <a:t>Correspond to the location of each local municipality.</a:t>
            </a:r>
          </a:p>
          <a:p>
            <a:pPr marL="0" indent="0">
              <a:buNone/>
            </a:pPr>
            <a:endParaRPr lang="en-GB" altLang="ja-JP" sz="1600" dirty="0" smtClean="0"/>
          </a:p>
          <a:p>
            <a:pPr>
              <a:buFont typeface="Wingdings" panose="05000000000000000000" pitchFamily="2" charset="2"/>
              <a:buChar char="l"/>
            </a:pPr>
            <a:r>
              <a:rPr lang="en-GB" altLang="ja-JP" dirty="0" smtClean="0"/>
              <a:t>In </a:t>
            </a:r>
            <a:r>
              <a:rPr lang="en-GB" altLang="ja-JP" dirty="0"/>
              <a:t>the original dataset, the total </a:t>
            </a:r>
            <a:r>
              <a:rPr lang="en-GB" altLang="ja-JP" dirty="0" smtClean="0"/>
              <a:t>number </a:t>
            </a:r>
            <a:r>
              <a:rPr lang="en-GB" altLang="ja-JP" dirty="0"/>
              <a:t>of the three-digit areas was 885, and the number of respondents who lived in the same three-digit area ranged from 1 to </a:t>
            </a:r>
            <a:r>
              <a:rPr lang="en-GB" altLang="ja-JP" dirty="0" smtClean="0"/>
              <a:t>100 (M 23.4; SD 17.1). </a:t>
            </a:r>
            <a:endParaRPr lang="ja-JP" altLang="ja-JP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31</a:t>
            </a:fld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1835696" y="1772816"/>
            <a:ext cx="576064" cy="576064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 smtClean="0">
                <a:solidFill>
                  <a:schemeClr val="tx1"/>
                </a:solidFill>
              </a:rPr>
              <a:t>6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2503948" y="1772816"/>
            <a:ext cx="576064" cy="576064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 smtClean="0">
                <a:solidFill>
                  <a:schemeClr val="tx1"/>
                </a:solidFill>
              </a:rPr>
              <a:t>1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183742" y="1772816"/>
            <a:ext cx="576064" cy="576064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 smtClean="0">
                <a:solidFill>
                  <a:schemeClr val="tx1"/>
                </a:solidFill>
              </a:rPr>
              <a:t>6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067944" y="1772816"/>
            <a:ext cx="576064" cy="576064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 smtClean="0">
                <a:solidFill>
                  <a:schemeClr val="tx1"/>
                </a:solidFill>
              </a:rPr>
              <a:t>8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4788024" y="1772816"/>
            <a:ext cx="576064" cy="576064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 smtClean="0">
                <a:solidFill>
                  <a:schemeClr val="tx1"/>
                </a:solidFill>
              </a:rPr>
              <a:t>0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5476020" y="1784525"/>
            <a:ext cx="576064" cy="576064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 smtClean="0">
                <a:solidFill>
                  <a:schemeClr val="tx1"/>
                </a:solidFill>
              </a:rPr>
              <a:t>1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6173598" y="1793124"/>
            <a:ext cx="576064" cy="576064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 smtClean="0">
                <a:solidFill>
                  <a:schemeClr val="tx1"/>
                </a:solidFill>
              </a:rPr>
              <a:t>5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4" name="角丸四角形 13"/>
          <p:cNvSpPr/>
          <p:nvPr/>
        </p:nvSpPr>
        <p:spPr>
          <a:xfrm>
            <a:off x="1691680" y="1628800"/>
            <a:ext cx="2160240" cy="864096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6" name="直線コネクタ 15"/>
          <p:cNvCxnSpPr/>
          <p:nvPr/>
        </p:nvCxnSpPr>
        <p:spPr>
          <a:xfrm flipV="1">
            <a:off x="3772767" y="2072557"/>
            <a:ext cx="295177" cy="8599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9621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 smtClean="0"/>
              <a:t>Focus on the first three </a:t>
            </a:r>
            <a:r>
              <a:rPr lang="en-GB" altLang="ja-JP" dirty="0" smtClean="0"/>
              <a:t>digits </a:t>
            </a:r>
            <a:br>
              <a:rPr lang="en-GB" altLang="ja-JP" dirty="0" smtClean="0"/>
            </a:br>
            <a:r>
              <a:rPr lang="en-GB" altLang="ja-JP" dirty="0" smtClean="0"/>
              <a:t>of the postal code (cont.) 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/>
              <a:t>Focus on areas with </a:t>
            </a:r>
            <a:r>
              <a:rPr lang="en-US" altLang="ja-JP" dirty="0" smtClean="0">
                <a:solidFill>
                  <a:srgbClr val="C00000"/>
                </a:solidFill>
              </a:rPr>
              <a:t>20</a:t>
            </a:r>
            <a:r>
              <a:rPr lang="en-US" altLang="ja-JP" dirty="0" smtClean="0"/>
              <a:t> residents or more.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ja-JP" sz="10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/>
              <a:t>Calculate the proportion of those who assess trust </a:t>
            </a:r>
            <a:r>
              <a:rPr lang="en-US" altLang="ja-JP" dirty="0" smtClean="0">
                <a:cs typeface="Times New Roman"/>
              </a:rPr>
              <a:t>≥ 6 </a:t>
            </a:r>
          </a:p>
          <a:p>
            <a:pPr marL="0" indent="0">
              <a:buNone/>
            </a:pPr>
            <a:endParaRPr lang="en-US" altLang="ja-JP" sz="1000" dirty="0">
              <a:cs typeface="Times New Roman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>
                <a:cs typeface="Times New Roman"/>
              </a:rPr>
              <a:t>Then, divide areas into higher- and lower-trust areas, taking the median (0.51) of </a:t>
            </a:r>
            <a:r>
              <a:rPr lang="en-US" altLang="ja-JP" dirty="0" smtClean="0"/>
              <a:t>the proportion of those who highly trust people as a cutoff point.</a:t>
            </a:r>
            <a:endParaRPr lang="ja-JP" altLang="ja-JP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3867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-17038" y="332656"/>
            <a:ext cx="8909518" cy="1080120"/>
          </a:xfrm>
        </p:spPr>
        <p:txBody>
          <a:bodyPr>
            <a:normAutofit fontScale="90000"/>
          </a:bodyPr>
          <a:lstStyle/>
          <a:p>
            <a:r>
              <a:rPr lang="en-US" altLang="ja-JP" dirty="0" smtClean="0"/>
              <a:t>Distribution of proportions of those who highly trust people (# of areas =192) 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33</a:t>
            </a:fld>
            <a:endParaRPr kumimoji="1" lang="ja-JP" altLang="en-US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772816"/>
            <a:ext cx="6552728" cy="47656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0244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81030" y="1570038"/>
            <a:ext cx="8023418" cy="4739282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/>
              <a:t>Dependent variable: </a:t>
            </a:r>
          </a:p>
          <a:p>
            <a:pPr marL="0" indent="0">
              <a:buNone/>
            </a:pPr>
            <a:r>
              <a:rPr lang="en-US" altLang="ja-JP" dirty="0" smtClean="0"/>
              <a:t>       PH score (range 0-10) </a:t>
            </a:r>
            <a:r>
              <a:rPr lang="en-US" altLang="ja-JP" dirty="0"/>
              <a:t>or 1 (PH score </a:t>
            </a:r>
            <a:r>
              <a:rPr lang="en-US" altLang="ja-JP" dirty="0">
                <a:cs typeface="Times New Roman"/>
              </a:rPr>
              <a:t>≥</a:t>
            </a:r>
            <a:r>
              <a:rPr lang="en-US" altLang="ja-JP" dirty="0"/>
              <a:t> 7</a:t>
            </a:r>
            <a:r>
              <a:rPr lang="en-US" altLang="ja-JP" dirty="0">
                <a:cs typeface="Times New Roman"/>
              </a:rPr>
              <a:t>)</a:t>
            </a:r>
            <a:endParaRPr lang="en-US" altLang="ja-JP" dirty="0"/>
          </a:p>
          <a:p>
            <a:pPr marL="0" indent="0">
              <a:buNone/>
            </a:pPr>
            <a:endParaRPr lang="en-US" altLang="ja-JP" sz="1000" dirty="0" smtClean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/>
              <a:t>Individual-level trust: 1 (trust score </a:t>
            </a:r>
            <a:r>
              <a:rPr lang="en-US" altLang="ja-JP" dirty="0" smtClean="0">
                <a:cs typeface="Times New Roman"/>
              </a:rPr>
              <a:t>≥ 6)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ja-JP" sz="1000" dirty="0" smtClean="0">
              <a:cs typeface="Times New Roman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/>
              <a:t>Area-level trust</a:t>
            </a:r>
            <a:r>
              <a:rPr lang="en-US" altLang="ja-JP" dirty="0"/>
              <a:t> : </a:t>
            </a:r>
            <a:r>
              <a:rPr lang="en-US" altLang="ja-JP" dirty="0" smtClean="0"/>
              <a:t>1 (higher trust</a:t>
            </a:r>
            <a:r>
              <a:rPr lang="en-US" altLang="ja-JP" dirty="0" smtClean="0">
                <a:cs typeface="Times New Roman"/>
              </a:rPr>
              <a:t>)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ja-JP" sz="10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/>
              <a:t>Using data from the 1</a:t>
            </a:r>
            <a:r>
              <a:rPr lang="en-US" altLang="ja-JP" baseline="30000" dirty="0" smtClean="0"/>
              <a:t>st</a:t>
            </a:r>
            <a:r>
              <a:rPr lang="en-US" altLang="ja-JP" dirty="0" smtClean="0"/>
              <a:t> wave only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ja-JP" sz="1000" dirty="0" smtClean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/>
              <a:t>Sample size:  </a:t>
            </a:r>
            <a:r>
              <a:rPr lang="en-US" altLang="ja-JP" i="1" dirty="0" smtClean="0"/>
              <a:t>N</a:t>
            </a:r>
            <a:r>
              <a:rPr lang="en-US" altLang="ja-JP" dirty="0" smtClean="0"/>
              <a:t> = 5,033 (192 areas)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ja-JP" sz="1000" dirty="0" smtClean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/>
              <a:t>ICC very small (&lt; 1%)</a:t>
            </a:r>
          </a:p>
          <a:p>
            <a:pPr marL="0" indent="0">
              <a:buNone/>
            </a:pP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34</a:t>
            </a:fld>
            <a:endParaRPr kumimoji="1" lang="ja-JP" altLang="en-US"/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609600" y="33265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4000" dirty="0" smtClean="0"/>
              <a:t>Multi-level  OLS/logistic models</a:t>
            </a:r>
            <a:endParaRPr lang="ja-JP" altLang="en-US" sz="4000" dirty="0"/>
          </a:p>
        </p:txBody>
      </p:sp>
    </p:spTree>
    <p:extLst>
      <p:ext uri="{BB962C8B-B14F-4D97-AF65-F5344CB8AC3E}">
        <p14:creationId xmlns:p14="http://schemas.microsoft.com/office/powerpoint/2010/main" val="752303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81031" y="1570038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1708150" algn="l"/>
              </a:tabLst>
            </a:pPr>
            <a:r>
              <a:rPr lang="en-US" altLang="ja-JP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Model	Independent variable(s)</a:t>
            </a:r>
          </a:p>
          <a:p>
            <a:pPr marL="0" indent="0">
              <a:buNone/>
              <a:tabLst>
                <a:tab pos="1708150" algn="l"/>
              </a:tabLst>
            </a:pPr>
            <a:endParaRPr lang="en-US" altLang="ja-JP" sz="1000" dirty="0"/>
          </a:p>
          <a:p>
            <a:pPr marL="0" indent="0">
              <a:buNone/>
              <a:tabLst>
                <a:tab pos="1708150" algn="l"/>
              </a:tabLst>
            </a:pPr>
            <a:r>
              <a:rPr lang="en-US" altLang="ja-JP" dirty="0" smtClean="0">
                <a:solidFill>
                  <a:srgbClr val="C00000"/>
                </a:solidFill>
              </a:rPr>
              <a:t>Model 6</a:t>
            </a:r>
            <a:r>
              <a:rPr lang="en-US" altLang="ja-JP" dirty="0" smtClean="0"/>
              <a:t>:	Individual-level trust</a:t>
            </a:r>
          </a:p>
          <a:p>
            <a:pPr marL="0" indent="0">
              <a:buNone/>
              <a:tabLst>
                <a:tab pos="1708150" algn="l"/>
              </a:tabLst>
            </a:pPr>
            <a:r>
              <a:rPr lang="en-US" altLang="ja-JP" dirty="0" smtClean="0">
                <a:solidFill>
                  <a:srgbClr val="C00000"/>
                </a:solidFill>
              </a:rPr>
              <a:t>Model 7</a:t>
            </a:r>
            <a:r>
              <a:rPr lang="en-US" altLang="ja-JP" dirty="0" smtClean="0"/>
              <a:t>:	Area-level trust</a:t>
            </a:r>
          </a:p>
          <a:p>
            <a:pPr marL="0" indent="0">
              <a:buNone/>
              <a:tabLst>
                <a:tab pos="1708150" algn="l"/>
              </a:tabLst>
            </a:pPr>
            <a:r>
              <a:rPr lang="en-US" altLang="ja-JP" dirty="0" smtClean="0">
                <a:solidFill>
                  <a:srgbClr val="C00000"/>
                </a:solidFill>
              </a:rPr>
              <a:t>Model 8</a:t>
            </a:r>
            <a:r>
              <a:rPr lang="en-US" altLang="ja-JP" dirty="0" smtClean="0"/>
              <a:t>:	Individual-level trust + Area-level trust</a:t>
            </a:r>
          </a:p>
          <a:p>
            <a:pPr marL="0" indent="0">
              <a:buNone/>
              <a:tabLst>
                <a:tab pos="1708150" algn="l"/>
              </a:tabLst>
            </a:pPr>
            <a:endParaRPr lang="en-US" altLang="ja-JP" sz="1600" dirty="0" smtClean="0"/>
          </a:p>
          <a:p>
            <a:pPr marL="0" indent="0">
              <a:buNone/>
              <a:tabLst>
                <a:tab pos="1708150" algn="l"/>
              </a:tabLst>
            </a:pPr>
            <a:r>
              <a:rPr lang="en-US" altLang="ja-JP" dirty="0" smtClean="0"/>
              <a:t>(all models controlling for variables </a:t>
            </a:r>
            <a:r>
              <a:rPr lang="en-US" altLang="ja-JP" sz="3600" dirty="0" smtClean="0"/>
              <a:t>u</a:t>
            </a:r>
            <a:r>
              <a:rPr lang="en-US" altLang="ja-JP" dirty="0" smtClean="0"/>
              <a:t>sed in Model 4)</a:t>
            </a: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35</a:t>
            </a:fld>
            <a:endParaRPr kumimoji="1" lang="ja-JP" altLang="en-US"/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179512" y="427038"/>
            <a:ext cx="865968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4000" dirty="0" smtClean="0"/>
              <a:t>Multi-level  OLS/logistic models (cont.)</a:t>
            </a:r>
            <a:endParaRPr lang="ja-JP" altLang="en-US" sz="4000" dirty="0"/>
          </a:p>
        </p:txBody>
      </p:sp>
    </p:spTree>
    <p:extLst>
      <p:ext uri="{BB962C8B-B14F-4D97-AF65-F5344CB8AC3E}">
        <p14:creationId xmlns:p14="http://schemas.microsoft.com/office/powerpoint/2010/main" val="928173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36</a:t>
            </a:fld>
            <a:endParaRPr kumimoji="1" lang="ja-JP" altLang="en-US"/>
          </a:p>
        </p:txBody>
      </p:sp>
      <p:sp>
        <p:nvSpPr>
          <p:cNvPr id="5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sz="4000" dirty="0" smtClean="0"/>
              <a:t>Results of multi-level OLS models </a:t>
            </a:r>
            <a:endParaRPr kumimoji="1" lang="ja-JP" altLang="en-US" sz="4000" dirty="0"/>
          </a:p>
        </p:txBody>
      </p:sp>
      <p:sp>
        <p:nvSpPr>
          <p:cNvPr id="7" name="右中かっこ 6"/>
          <p:cNvSpPr/>
          <p:nvPr/>
        </p:nvSpPr>
        <p:spPr>
          <a:xfrm rot="16200000" flipH="1">
            <a:off x="6012160" y="4365105"/>
            <a:ext cx="288033" cy="1872208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340768"/>
            <a:ext cx="7560840" cy="48034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右中かっこ 7"/>
          <p:cNvSpPr/>
          <p:nvPr/>
        </p:nvSpPr>
        <p:spPr>
          <a:xfrm rot="5400000">
            <a:off x="6372200" y="4437112"/>
            <a:ext cx="288032" cy="2016224"/>
          </a:xfrm>
          <a:prstGeom prst="rightBrac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角丸四角形 1"/>
          <p:cNvSpPr/>
          <p:nvPr/>
        </p:nvSpPr>
        <p:spPr>
          <a:xfrm>
            <a:off x="4860032" y="1772816"/>
            <a:ext cx="3456384" cy="4176464"/>
          </a:xfrm>
          <a:prstGeom prst="roundRect">
            <a:avLst/>
          </a:prstGeom>
          <a:solidFill>
            <a:srgbClr val="4F81BD">
              <a:alpha val="902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3533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37</a:t>
            </a:fld>
            <a:endParaRPr kumimoji="1" lang="ja-JP" altLang="en-US"/>
          </a:p>
        </p:txBody>
      </p:sp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ja-JP" dirty="0" smtClean="0"/>
              <a:t>Results of multi-level logistic models </a:t>
            </a:r>
            <a:endParaRPr kumimoji="1" lang="ja-JP" alt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228248"/>
            <a:ext cx="8009344" cy="5081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角丸四角形 5"/>
          <p:cNvSpPr/>
          <p:nvPr/>
        </p:nvSpPr>
        <p:spPr>
          <a:xfrm>
            <a:off x="4860032" y="1556792"/>
            <a:ext cx="3456384" cy="4536504"/>
          </a:xfrm>
          <a:prstGeom prst="roundRect">
            <a:avLst/>
          </a:prstGeom>
          <a:solidFill>
            <a:srgbClr val="4F81BD">
              <a:alpha val="902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6114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sz="4000" dirty="0" smtClean="0"/>
              <a:t>How about o</a:t>
            </a:r>
            <a:r>
              <a:rPr kumimoji="1" lang="en-US" altLang="ja-JP" sz="4000" dirty="0" smtClean="0"/>
              <a:t>ther</a:t>
            </a:r>
            <a:r>
              <a:rPr lang="ja-JP" altLang="en-US" sz="4000" dirty="0" smtClean="0"/>
              <a:t> </a:t>
            </a:r>
            <a:r>
              <a:rPr lang="en-US" altLang="ja-JP" sz="4000" dirty="0" smtClean="0"/>
              <a:t>SC variables?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ja-JP" dirty="0">
                <a:solidFill>
                  <a:srgbClr val="C00000"/>
                </a:solidFill>
              </a:rPr>
              <a:t>I</a:t>
            </a:r>
            <a:r>
              <a:rPr lang="en-US" altLang="ja-JP" dirty="0" smtClean="0">
                <a:solidFill>
                  <a:srgbClr val="C00000"/>
                </a:solidFill>
              </a:rPr>
              <a:t>nteractions with neighbors</a:t>
            </a:r>
          </a:p>
          <a:p>
            <a:pPr marL="0" indent="0">
              <a:buNone/>
            </a:pPr>
            <a:r>
              <a:rPr lang="en-US" altLang="ja-JP" dirty="0" smtClean="0"/>
              <a:t>     -    Frequency </a:t>
            </a:r>
          </a:p>
          <a:p>
            <a:pPr marL="0" indent="0">
              <a:buNone/>
            </a:pPr>
            <a:r>
              <a:rPr lang="en-US" altLang="ja-JP" dirty="0" smtClean="0"/>
              <a:t>     -    Wideness</a:t>
            </a:r>
          </a:p>
          <a:p>
            <a:pPr marL="0" indent="0">
              <a:buNone/>
            </a:pPr>
            <a:endParaRPr lang="en-US" altLang="ja-JP" sz="1200" dirty="0" smtClean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>
                <a:solidFill>
                  <a:srgbClr val="C00000"/>
                </a:solidFill>
              </a:rPr>
              <a:t>Participation in social activities</a:t>
            </a:r>
          </a:p>
          <a:p>
            <a:pPr marL="452438" indent="0">
              <a:buNone/>
            </a:pPr>
            <a:r>
              <a:rPr lang="en-US" altLang="ja-JP" dirty="0" smtClean="0"/>
              <a:t>-	Regional activities (neighborhood </a:t>
            </a:r>
            <a:r>
              <a:rPr lang="en-US" altLang="ja-JP" dirty="0"/>
              <a:t>groups </a:t>
            </a:r>
            <a:r>
              <a:rPr lang="en-US" altLang="ja-JP" dirty="0" smtClean="0"/>
              <a:t>and</a:t>
            </a:r>
          </a:p>
          <a:p>
            <a:pPr marL="452438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   	associations)</a:t>
            </a:r>
          </a:p>
          <a:p>
            <a:pPr marL="909638" indent="-457200">
              <a:buFontTx/>
              <a:buChar char="-"/>
            </a:pPr>
            <a:r>
              <a:rPr lang="en-US" altLang="ja-JP" dirty="0" smtClean="0"/>
              <a:t>Sports</a:t>
            </a:r>
            <a:r>
              <a:rPr lang="en-US" altLang="ja-JP" dirty="0"/>
              <a:t>, hobby, and amusement </a:t>
            </a:r>
            <a:r>
              <a:rPr lang="en-US" altLang="ja-JP" dirty="0" smtClean="0"/>
              <a:t>activities</a:t>
            </a:r>
          </a:p>
          <a:p>
            <a:pPr marL="909638" indent="-457200">
              <a:buFontTx/>
              <a:buChar char="-"/>
            </a:pPr>
            <a:r>
              <a:rPr lang="en-US" altLang="ja-JP" dirty="0" smtClean="0"/>
              <a:t>Volunteer</a:t>
            </a:r>
            <a:r>
              <a:rPr lang="en-US" altLang="ja-JP" dirty="0"/>
              <a:t>, NPO, civic, and other similar </a:t>
            </a:r>
            <a:r>
              <a:rPr lang="en-US" altLang="ja-JP" dirty="0" smtClean="0"/>
              <a:t> types </a:t>
            </a:r>
          </a:p>
          <a:p>
            <a:pPr marL="452438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   	of activities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38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3736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 smtClean="0"/>
              <a:t>Results of multilevel logistic models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39</a:t>
            </a:fld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782889" y="5301208"/>
            <a:ext cx="773165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l"/>
            </a:pPr>
            <a:r>
              <a:rPr lang="en-US" altLang="ja-JP" sz="3200" dirty="0" smtClean="0"/>
              <a:t>PH is not associated with area-level trust, after controlling for individual-level trust.</a:t>
            </a:r>
            <a:endParaRPr lang="en-US" altLang="ja-JP" sz="32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629" y="1248591"/>
            <a:ext cx="7902442" cy="40526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6521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5" name="角丸四角形 4"/>
          <p:cNvSpPr/>
          <p:nvPr/>
        </p:nvSpPr>
        <p:spPr>
          <a:xfrm>
            <a:off x="1043608" y="1052736"/>
            <a:ext cx="2880320" cy="2160240"/>
          </a:xfrm>
          <a:prstGeom prst="roundRect">
            <a:avLst/>
          </a:prstGeom>
          <a:solidFill>
            <a:srgbClr val="4F81BD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600" dirty="0" smtClean="0">
                <a:solidFill>
                  <a:schemeClr val="tx1"/>
                </a:solidFill>
              </a:rPr>
              <a:t>Social capital</a:t>
            </a:r>
            <a:endParaRPr kumimoji="1" lang="ja-JP" altLang="en-US" sz="3600" dirty="0">
              <a:solidFill>
                <a:schemeClr val="tx1"/>
              </a:solidFill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5220072" y="1052736"/>
            <a:ext cx="2880320" cy="2160240"/>
          </a:xfrm>
          <a:prstGeom prst="roundRect">
            <a:avLst/>
          </a:prstGeom>
          <a:solidFill>
            <a:schemeClr val="accent6">
              <a:lumMod val="60000"/>
              <a:lumOff val="40000"/>
              <a:alpha val="2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600" dirty="0" smtClean="0">
                <a:solidFill>
                  <a:schemeClr val="tx1"/>
                </a:solidFill>
              </a:rPr>
              <a:t>Perceived happiness</a:t>
            </a:r>
            <a:endParaRPr kumimoji="1" lang="ja-JP" altLang="en-US" sz="3600" dirty="0">
              <a:solidFill>
                <a:schemeClr val="tx1"/>
              </a:solidFill>
            </a:endParaRPr>
          </a:p>
        </p:txBody>
      </p:sp>
      <p:sp>
        <p:nvSpPr>
          <p:cNvPr id="8" name="左右矢印 7"/>
          <p:cNvSpPr/>
          <p:nvPr/>
        </p:nvSpPr>
        <p:spPr>
          <a:xfrm>
            <a:off x="3923928" y="1869522"/>
            <a:ext cx="1296144" cy="360040"/>
          </a:xfrm>
          <a:prstGeom prst="left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/>
          <p:cNvSpPr/>
          <p:nvPr/>
        </p:nvSpPr>
        <p:spPr>
          <a:xfrm>
            <a:off x="2025909" y="4581291"/>
            <a:ext cx="5184576" cy="1728192"/>
          </a:xfrm>
          <a:prstGeom prst="rect">
            <a:avLst/>
          </a:prstGeom>
          <a:solidFill>
            <a:srgbClr val="92D050">
              <a:alpha val="25000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200" dirty="0" smtClean="0">
                <a:solidFill>
                  <a:schemeClr val="tx1"/>
                </a:solidFill>
              </a:rPr>
              <a:t>Sociodemographic </a:t>
            </a:r>
            <a:r>
              <a:rPr lang="en-US" altLang="ja-JP" sz="3200" dirty="0">
                <a:solidFill>
                  <a:schemeClr val="tx1"/>
                </a:solidFill>
              </a:rPr>
              <a:t>and socioeconomic factors, personality traits, and others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348530" y="1301859"/>
            <a:ext cx="3600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4800" dirty="0" smtClean="0"/>
              <a:t>?</a:t>
            </a:r>
            <a:endParaRPr lang="ja-JP" altLang="en-US" sz="4800" dirty="0"/>
          </a:p>
        </p:txBody>
      </p:sp>
      <p:cxnSp>
        <p:nvCxnSpPr>
          <p:cNvPr id="27" name="直線矢印コネクタ 26"/>
          <p:cNvCxnSpPr>
            <a:stCxn id="5" idx="2"/>
          </p:cNvCxnSpPr>
          <p:nvPr/>
        </p:nvCxnSpPr>
        <p:spPr>
          <a:xfrm>
            <a:off x="2483768" y="3212976"/>
            <a:ext cx="1584176" cy="1368152"/>
          </a:xfrm>
          <a:prstGeom prst="straightConnector1">
            <a:avLst/>
          </a:prstGeom>
          <a:ln w="57150"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/>
          <p:cNvCxnSpPr/>
          <p:nvPr/>
        </p:nvCxnSpPr>
        <p:spPr>
          <a:xfrm flipH="1">
            <a:off x="5220072" y="3208784"/>
            <a:ext cx="1584176" cy="1372344"/>
          </a:xfrm>
          <a:prstGeom prst="straightConnector1">
            <a:avLst/>
          </a:prstGeom>
          <a:ln w="57150"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左右矢印 9"/>
          <p:cNvSpPr/>
          <p:nvPr/>
        </p:nvSpPr>
        <p:spPr>
          <a:xfrm>
            <a:off x="3923927" y="2278477"/>
            <a:ext cx="1286453" cy="143481"/>
          </a:xfrm>
          <a:prstGeom prst="leftRightArrow">
            <a:avLst/>
          </a:prstGeom>
          <a:noFill/>
          <a:ln w="19050">
            <a:prstDash val="sysDot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1987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2636912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ja-JP" dirty="0"/>
              <a:t>Discussion and </a:t>
            </a:r>
            <a:r>
              <a:rPr lang="en-US" altLang="ja-JP" dirty="0" smtClean="0"/>
              <a:t>conclusion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40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2849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Questions (again)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/>
              <a:t>Question 1</a:t>
            </a:r>
          </a:p>
          <a:p>
            <a:pPr marL="0" indent="0">
              <a:buNone/>
            </a:pPr>
            <a:r>
              <a:rPr lang="en-US" altLang="ja-JP" i="1" dirty="0" smtClean="0">
                <a:solidFill>
                  <a:srgbClr val="C00000"/>
                </a:solidFill>
              </a:rPr>
              <a:t>Is the observed association between SC and PH real or spurious?</a:t>
            </a:r>
          </a:p>
          <a:p>
            <a:pPr marL="0" indent="0">
              <a:buNone/>
            </a:pPr>
            <a:endParaRPr lang="en-US" altLang="ja-JP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/>
              <a:t>Question 2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i="1" dirty="0">
                <a:solidFill>
                  <a:srgbClr val="C00000"/>
                </a:solidFill>
              </a:rPr>
              <a:t>Which is more relevant for PH, area-level SC or individual-level SC?</a:t>
            </a:r>
          </a:p>
          <a:p>
            <a:pPr marL="0" indent="0">
              <a:buNone/>
            </a:pPr>
            <a:endParaRPr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41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844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Re: Question </a:t>
            </a:r>
            <a:r>
              <a:rPr lang="en-US" altLang="ja-JP" dirty="0"/>
              <a:t>1 </a:t>
            </a:r>
            <a:r>
              <a:rPr lang="en-US" altLang="ja-JP" dirty="0" smtClean="0"/>
              <a:t>(1)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kumimoji="1" lang="en-US" altLang="ja-JP" sz="10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/>
              <a:t>Findings: Controlling for marital status, family factors, socioeconomic factors, personality, and unobserved time-invariant fixed effects reduces the magnitude of the association by 65% (OLS) or 43% (logistic). </a:t>
            </a:r>
          </a:p>
          <a:p>
            <a:pPr marL="0" indent="0">
              <a:buNone/>
            </a:pPr>
            <a:endParaRPr lang="en-US" altLang="ja-JP" sz="1000" dirty="0" smtClean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dirty="0"/>
              <a:t>S</a:t>
            </a:r>
            <a:r>
              <a:rPr lang="en-US" altLang="ja-JP" dirty="0" smtClean="0"/>
              <a:t>uggest </a:t>
            </a:r>
            <a:r>
              <a:rPr lang="en-US" altLang="ja-JP" dirty="0"/>
              <a:t>that the observed association between </a:t>
            </a:r>
            <a:r>
              <a:rPr lang="en-US" altLang="ja-JP" dirty="0" smtClean="0"/>
              <a:t>(individual-level) SC </a:t>
            </a:r>
            <a:r>
              <a:rPr lang="en-US" altLang="ja-JP" dirty="0"/>
              <a:t>and PH is substantially overstated by other factors</a:t>
            </a:r>
            <a:r>
              <a:rPr lang="en-US" altLang="ja-JP" dirty="0" smtClean="0"/>
              <a:t>.</a:t>
            </a: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42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7696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Re: Question 1 (2)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l"/>
            </a:pPr>
            <a:r>
              <a:rPr kumimoji="1" lang="en-US" altLang="ja-JP" dirty="0" smtClean="0"/>
              <a:t>These results are reasonable, given that trust and PH in this study are both subjectively assessed by each respondent.</a:t>
            </a:r>
          </a:p>
          <a:p>
            <a:pPr marL="0" indent="0">
              <a:buNone/>
            </a:pPr>
            <a:endParaRPr kumimoji="1" lang="en-US" altLang="ja-JP" sz="1600" dirty="0" smtClean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/>
              <a:t>However, </a:t>
            </a:r>
            <a:r>
              <a:rPr lang="en-US" altLang="ja-JP" dirty="0"/>
              <a:t>trust</a:t>
            </a:r>
            <a:r>
              <a:rPr lang="en-US" altLang="ja-JP" dirty="0" smtClean="0"/>
              <a:t> </a:t>
            </a:r>
            <a:r>
              <a:rPr lang="en-US" altLang="ja-JP" i="1" dirty="0" smtClean="0"/>
              <a:t>does</a:t>
            </a:r>
            <a:r>
              <a:rPr lang="en-US" altLang="ja-JP" dirty="0" smtClean="0"/>
              <a:t> matter. Its association with PH remains highly significant even after controlling for various potential confounders. 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43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1570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Re: Question 2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637112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/>
              <a:t>PH is much more closely associated with individual-level trust than area-level trust.</a:t>
            </a:r>
            <a:endParaRPr lang="en-US" altLang="ja-JP" sz="1600" dirty="0" smtClean="0"/>
          </a:p>
          <a:p>
            <a:pPr marL="0" indent="0">
              <a:buNone/>
            </a:pPr>
            <a:endParaRPr lang="en-US" altLang="ja-JP" sz="1600" dirty="0" smtClean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dirty="0"/>
              <a:t>T</a:t>
            </a:r>
            <a:r>
              <a:rPr lang="en-US" altLang="ja-JP" dirty="0" smtClean="0"/>
              <a:t>hree-</a:t>
            </a:r>
            <a:r>
              <a:rPr lang="en-GB" altLang="ja-JP" dirty="0" smtClean="0"/>
              <a:t>digit areas may be </a:t>
            </a:r>
            <a:r>
              <a:rPr lang="en-GB" altLang="ja-JP" i="1" dirty="0" smtClean="0"/>
              <a:t>too large </a:t>
            </a:r>
            <a:r>
              <a:rPr lang="en-GB" altLang="ja-JP" dirty="0" smtClean="0"/>
              <a:t>to capture area-level variations. </a:t>
            </a:r>
          </a:p>
          <a:p>
            <a:pPr marL="0" indent="0">
              <a:buNone/>
            </a:pPr>
            <a:endParaRPr lang="en-GB" altLang="ja-JP" sz="1000" dirty="0" smtClean="0"/>
          </a:p>
          <a:p>
            <a:pPr>
              <a:buFont typeface="Wingdings" panose="05000000000000000000" pitchFamily="2" charset="2"/>
              <a:buChar char="l"/>
            </a:pPr>
            <a:r>
              <a:rPr lang="en-GB" altLang="ja-JP" dirty="0" smtClean="0"/>
              <a:t>Even if that is the case, results point to the risk that </a:t>
            </a:r>
            <a:r>
              <a:rPr lang="en-US" altLang="ja-JP" dirty="0" smtClean="0"/>
              <a:t>individual-level SC overstates the role played by SC, which is originally a contextual concept.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44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6939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Future research issues (1)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6510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ja-JP" dirty="0">
                <a:solidFill>
                  <a:srgbClr val="C00000"/>
                </a:solidFill>
              </a:rPr>
              <a:t>D</a:t>
            </a:r>
            <a:r>
              <a:rPr lang="en-US" altLang="ja-JP" dirty="0" smtClean="0">
                <a:solidFill>
                  <a:srgbClr val="C00000"/>
                </a:solidFill>
              </a:rPr>
              <a:t>ynamism of SC</a:t>
            </a:r>
          </a:p>
          <a:p>
            <a:pPr marL="0" indent="0">
              <a:buNone/>
            </a:pPr>
            <a:endParaRPr lang="en-US" altLang="ja-JP" sz="1100" dirty="0" smtClean="0">
              <a:solidFill>
                <a:srgbClr val="C00000"/>
              </a:solidFill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/>
              <a:t>How </a:t>
            </a:r>
            <a:r>
              <a:rPr lang="en-US" altLang="ja-JP" dirty="0"/>
              <a:t>is SC created</a:t>
            </a:r>
            <a:r>
              <a:rPr lang="en-US" altLang="ja-JP" dirty="0" smtClean="0"/>
              <a:t>, sustained, and strengthened by individuals/community?</a:t>
            </a:r>
          </a:p>
          <a:p>
            <a:pPr marL="0" indent="0">
              <a:buNone/>
            </a:pPr>
            <a:endParaRPr lang="en-US" altLang="ja-JP" sz="1100" dirty="0" smtClean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/>
              <a:t>SC is most likely to be endogenously determined by interactions with others.</a:t>
            </a:r>
          </a:p>
          <a:p>
            <a:pPr marL="0" indent="0">
              <a:buNone/>
            </a:pPr>
            <a:endParaRPr lang="en-US" altLang="ja-JP" sz="1000" dirty="0" smtClean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/>
              <a:t>With limited knowledge about the dynamism of SC, we should be cautious in using SC as an independent variable in regression. </a:t>
            </a:r>
          </a:p>
          <a:p>
            <a:pPr marL="0" indent="0">
              <a:buNone/>
            </a:pPr>
            <a:endParaRPr lang="en-US" altLang="ja-JP" sz="1100" dirty="0" smtClean="0"/>
          </a:p>
          <a:p>
            <a:pPr marL="361950" indent="0">
              <a:buNone/>
            </a:pPr>
            <a:endParaRPr lang="en-US" altLang="ja-JP" sz="1600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45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10592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Future research issues (2)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dirty="0" smtClean="0">
                <a:solidFill>
                  <a:srgbClr val="C00000"/>
                </a:solidFill>
              </a:rPr>
              <a:t>Relative importance of SC as a determinant or correlate of an individual’s subjective and objective well-being.</a:t>
            </a:r>
            <a:endParaRPr lang="en-US" altLang="ja-JP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altLang="ja-JP" sz="2000" dirty="0" smtClean="0">
              <a:solidFill>
                <a:srgbClr val="C00000"/>
              </a:solidFill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/>
              <a:t>Can high SC offset low SES? </a:t>
            </a:r>
          </a:p>
          <a:p>
            <a:pPr marL="0" indent="0">
              <a:buNone/>
            </a:pPr>
            <a:endParaRPr lang="en-US" altLang="ja-JP" sz="16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/>
              <a:t>How much can we expect from SC, especially when we try to employ policy measures to enhance it?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46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68911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ja-JP" sz="3600" dirty="0" smtClean="0"/>
              <a:t>Appendix: Relative importance of SC for </a:t>
            </a:r>
            <a:br>
              <a:rPr lang="en-US" altLang="ja-JP" sz="3600" dirty="0" smtClean="0"/>
            </a:br>
            <a:r>
              <a:rPr lang="en-US" altLang="ja-JP" sz="3600" dirty="0" smtClean="0"/>
              <a:t>K6 </a:t>
            </a:r>
            <a:r>
              <a:rPr lang="en-US" altLang="ja-JP" sz="3600" dirty="0"/>
              <a:t>scores </a:t>
            </a:r>
            <a:r>
              <a:rPr lang="en-US" altLang="ja-JP" sz="3600" dirty="0" smtClean="0"/>
              <a:t>(men) : fixed-effects model</a:t>
            </a:r>
            <a:endParaRPr kumimoji="1" lang="ja-JP" altLang="en-US" sz="36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47</a:t>
            </a:fld>
            <a:endParaRPr kumimoji="1" lang="ja-JP" altLang="en-US" dirty="0"/>
          </a:p>
        </p:txBody>
      </p:sp>
      <p:pic>
        <p:nvPicPr>
          <p:cNvPr id="614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628800"/>
            <a:ext cx="6911963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732240" y="5877272"/>
            <a:ext cx="14917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/>
              <a:t>(</a:t>
            </a:r>
            <a:r>
              <a:rPr lang="en-US" altLang="ja-JP" dirty="0" err="1"/>
              <a:t>Oshio</a:t>
            </a:r>
            <a:r>
              <a:rPr lang="en-US" altLang="ja-JP" dirty="0"/>
              <a:t>, 2014) </a:t>
            </a:r>
            <a:endParaRPr lang="ja-JP" altLang="en-US" dirty="0"/>
          </a:p>
        </p:txBody>
      </p:sp>
      <p:sp>
        <p:nvSpPr>
          <p:cNvPr id="6" name="角丸四角形 5"/>
          <p:cNvSpPr/>
          <p:nvPr/>
        </p:nvSpPr>
        <p:spPr>
          <a:xfrm>
            <a:off x="6300192" y="5229200"/>
            <a:ext cx="1656184" cy="36004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6114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138138"/>
          </a:xfrm>
        </p:spPr>
        <p:txBody>
          <a:bodyPr>
            <a:noAutofit/>
          </a:bodyPr>
          <a:lstStyle/>
          <a:p>
            <a:r>
              <a:rPr lang="en-US" altLang="ja-JP" sz="3600" dirty="0" smtClean="0"/>
              <a:t>Relative importance of SC for </a:t>
            </a:r>
            <a:br>
              <a:rPr lang="en-US" altLang="ja-JP" sz="3600" dirty="0" smtClean="0"/>
            </a:br>
            <a:r>
              <a:rPr lang="en-US" altLang="ja-JP" sz="3600" dirty="0" smtClean="0"/>
              <a:t>K6 scores (women)</a:t>
            </a:r>
            <a:r>
              <a:rPr lang="en-US" altLang="ja-JP" sz="3600" dirty="0"/>
              <a:t> : fixed-effects model</a:t>
            </a:r>
            <a:r>
              <a:rPr lang="en-US" altLang="ja-JP" sz="3600" dirty="0" smtClean="0"/>
              <a:t>  </a:t>
            </a:r>
            <a:endParaRPr kumimoji="1" lang="ja-JP" altLang="en-US" sz="36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48</a:t>
            </a:fld>
            <a:endParaRPr kumimoji="1" lang="ja-JP" altLang="en-US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614617"/>
            <a:ext cx="7053800" cy="465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正方形/長方形 4"/>
          <p:cNvSpPr/>
          <p:nvPr/>
        </p:nvSpPr>
        <p:spPr>
          <a:xfrm>
            <a:off x="6732240" y="5893594"/>
            <a:ext cx="14917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/>
              <a:t>(</a:t>
            </a:r>
            <a:r>
              <a:rPr lang="en-US" altLang="ja-JP" dirty="0" err="1"/>
              <a:t>Oshio</a:t>
            </a:r>
            <a:r>
              <a:rPr lang="en-US" altLang="ja-JP" dirty="0"/>
              <a:t>, 2014) </a:t>
            </a:r>
            <a:endParaRPr lang="ja-JP" altLang="en-US" dirty="0"/>
          </a:p>
        </p:txBody>
      </p:sp>
      <p:sp>
        <p:nvSpPr>
          <p:cNvPr id="3" name="角丸四角形 2"/>
          <p:cNvSpPr/>
          <p:nvPr/>
        </p:nvSpPr>
        <p:spPr>
          <a:xfrm>
            <a:off x="6372200" y="5157192"/>
            <a:ext cx="1656184" cy="36004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1313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47664" y="2780928"/>
            <a:ext cx="6480720" cy="9361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en-US" altLang="ja-JP" sz="4000" dirty="0" smtClean="0"/>
              <a:t>Thank you for your attention!</a:t>
            </a:r>
            <a:endParaRPr kumimoji="1" lang="ja-JP" altLang="en-US" sz="4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49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557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sz="4000" dirty="0" smtClean="0"/>
              <a:t>Question 2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651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i="1" dirty="0">
                <a:solidFill>
                  <a:srgbClr val="C00000"/>
                </a:solidFill>
              </a:rPr>
              <a:t>Which is more relevant for PH, area-level SC or individual-level SC?</a:t>
            </a:r>
          </a:p>
          <a:p>
            <a:pPr marL="0" indent="0">
              <a:buNone/>
            </a:pPr>
            <a:endParaRPr lang="en-US" altLang="ja-JP" sz="16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/>
              <a:t>SC is often individually (and subjectively) assessed [“</a:t>
            </a:r>
            <a:r>
              <a:rPr lang="en-US" altLang="ja-JP" dirty="0" smtClean="0">
                <a:solidFill>
                  <a:srgbClr val="0070C0"/>
                </a:solidFill>
              </a:rPr>
              <a:t>Individual SC</a:t>
            </a:r>
            <a:r>
              <a:rPr lang="en-US" altLang="ja-JP" dirty="0" smtClean="0"/>
              <a:t>”] …</a:t>
            </a:r>
          </a:p>
          <a:p>
            <a:pPr marL="0" indent="0">
              <a:buNone/>
            </a:pPr>
            <a:endParaRPr lang="en-US" altLang="ja-JP" sz="10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/>
              <a:t>… but the original concept of SC is </a:t>
            </a:r>
            <a:r>
              <a:rPr lang="en-US" altLang="ja-JP" i="1" dirty="0" smtClean="0"/>
              <a:t>contextual</a:t>
            </a:r>
            <a:r>
              <a:rPr lang="en-US" altLang="ja-JP" dirty="0" smtClean="0"/>
              <a:t>.</a:t>
            </a:r>
          </a:p>
          <a:p>
            <a:pPr marL="0" indent="0">
              <a:buNone/>
            </a:pPr>
            <a:endParaRPr lang="en-US" altLang="ja-JP" sz="1100" dirty="0" smtClean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dirty="0"/>
              <a:t>R</a:t>
            </a:r>
            <a:r>
              <a:rPr lang="en-US" altLang="ja-JP" dirty="0" smtClean="0"/>
              <a:t>esearchers sometimes use </a:t>
            </a:r>
            <a:r>
              <a:rPr lang="en-US" altLang="ja-JP" dirty="0">
                <a:solidFill>
                  <a:srgbClr val="000000"/>
                </a:solidFill>
              </a:rPr>
              <a:t>individual-level SC</a:t>
            </a:r>
            <a:r>
              <a:rPr lang="en-US" altLang="ja-JP" i="1" dirty="0">
                <a:solidFill>
                  <a:srgbClr val="C00000"/>
                </a:solidFill>
              </a:rPr>
              <a:t> </a:t>
            </a:r>
            <a:r>
              <a:rPr lang="en-US" altLang="ja-JP" dirty="0" smtClean="0"/>
              <a:t>as if it was area-level one.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5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87972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5" name="角丸四角形 4"/>
          <p:cNvSpPr/>
          <p:nvPr/>
        </p:nvSpPr>
        <p:spPr>
          <a:xfrm>
            <a:off x="1882842" y="764704"/>
            <a:ext cx="5639780" cy="2160240"/>
          </a:xfrm>
          <a:prstGeom prst="roundRect">
            <a:avLst/>
          </a:prstGeom>
          <a:solidFill>
            <a:srgbClr val="4F81BD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600" dirty="0" smtClean="0">
                <a:solidFill>
                  <a:schemeClr val="tx1"/>
                </a:solidFill>
              </a:rPr>
              <a:t>Area-level social capital</a:t>
            </a:r>
            <a:endParaRPr kumimoji="1" lang="ja-JP" altLang="en-US" sz="3600" dirty="0">
              <a:solidFill>
                <a:schemeClr val="tx1"/>
              </a:solidFill>
            </a:endParaRPr>
          </a:p>
        </p:txBody>
      </p:sp>
      <p:sp>
        <p:nvSpPr>
          <p:cNvPr id="3" name="円/楕円 2"/>
          <p:cNvSpPr/>
          <p:nvPr/>
        </p:nvSpPr>
        <p:spPr>
          <a:xfrm>
            <a:off x="1282352" y="4300662"/>
            <a:ext cx="1440160" cy="144016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 smtClean="0">
                <a:solidFill>
                  <a:schemeClr val="tx1"/>
                </a:solidFill>
              </a:rPr>
              <a:t>A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002233" y="5810363"/>
            <a:ext cx="39604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2800" dirty="0" smtClean="0"/>
              <a:t>Individuals</a:t>
            </a:r>
            <a:endParaRPr lang="ja-JP" altLang="en-US" sz="2800" dirty="0"/>
          </a:p>
        </p:txBody>
      </p:sp>
      <p:sp>
        <p:nvSpPr>
          <p:cNvPr id="23" name="円/楕円 22"/>
          <p:cNvSpPr/>
          <p:nvPr/>
        </p:nvSpPr>
        <p:spPr>
          <a:xfrm>
            <a:off x="3240904" y="4325923"/>
            <a:ext cx="1440160" cy="144016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 smtClean="0">
                <a:solidFill>
                  <a:schemeClr val="tx1"/>
                </a:solidFill>
              </a:rPr>
              <a:t>B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24" name="円/楕円 23"/>
          <p:cNvSpPr/>
          <p:nvPr/>
        </p:nvSpPr>
        <p:spPr>
          <a:xfrm>
            <a:off x="5244474" y="4300354"/>
            <a:ext cx="1440160" cy="144016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 smtClean="0">
                <a:solidFill>
                  <a:schemeClr val="tx1"/>
                </a:solidFill>
              </a:rPr>
              <a:t>C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25" name="円/楕円 24"/>
          <p:cNvSpPr/>
          <p:nvPr/>
        </p:nvSpPr>
        <p:spPr>
          <a:xfrm>
            <a:off x="7055947" y="4269135"/>
            <a:ext cx="1440160" cy="144016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200" dirty="0">
                <a:solidFill>
                  <a:schemeClr val="tx1"/>
                </a:solidFill>
              </a:rPr>
              <a:t>D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2178730" y="3384223"/>
            <a:ext cx="5129574" cy="5232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1750">
            <a:solidFill>
              <a:schemeClr val="accent6">
                <a:lumMod val="75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pPr algn="ctr"/>
            <a:r>
              <a:rPr lang="en-US" altLang="ja-JP" sz="2800" dirty="0" smtClean="0"/>
              <a:t>Individual-level </a:t>
            </a:r>
            <a:r>
              <a:rPr lang="en-US" altLang="ja-JP" sz="2800" dirty="0"/>
              <a:t>social capital</a:t>
            </a:r>
            <a:endParaRPr lang="ja-JP" altLang="en-US" sz="2800" dirty="0"/>
          </a:p>
        </p:txBody>
      </p:sp>
      <p:sp>
        <p:nvSpPr>
          <p:cNvPr id="28" name="左右矢印 27"/>
          <p:cNvSpPr/>
          <p:nvPr/>
        </p:nvSpPr>
        <p:spPr>
          <a:xfrm rot="17407222">
            <a:off x="3460269" y="3481182"/>
            <a:ext cx="1445855" cy="329302"/>
          </a:xfrm>
          <a:prstGeom prst="left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左右矢印 28"/>
          <p:cNvSpPr/>
          <p:nvPr/>
        </p:nvSpPr>
        <p:spPr>
          <a:xfrm rot="14475413">
            <a:off x="4715852" y="3456819"/>
            <a:ext cx="1515285" cy="329302"/>
          </a:xfrm>
          <a:prstGeom prst="left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左右矢印 29"/>
          <p:cNvSpPr/>
          <p:nvPr/>
        </p:nvSpPr>
        <p:spPr>
          <a:xfrm rot="13719478">
            <a:off x="5776141" y="3493117"/>
            <a:ext cx="1882777" cy="352944"/>
          </a:xfrm>
          <a:prstGeom prst="left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左右矢印 30"/>
          <p:cNvSpPr/>
          <p:nvPr/>
        </p:nvSpPr>
        <p:spPr>
          <a:xfrm rot="18407234">
            <a:off x="1947238" y="3470770"/>
            <a:ext cx="1745910" cy="371904"/>
          </a:xfrm>
          <a:prstGeom prst="left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186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sz="4000" dirty="0" smtClean="0"/>
              <a:t>How to address Question 1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11560" y="1556792"/>
            <a:ext cx="8229600" cy="4525963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>
                <a:solidFill>
                  <a:srgbClr val="C00000"/>
                </a:solidFill>
              </a:rPr>
              <a:t>(Pooled) cross-sectional analysis </a:t>
            </a:r>
          </a:p>
          <a:p>
            <a:pPr marL="0" indent="0">
              <a:buNone/>
            </a:pPr>
            <a:r>
              <a:rPr lang="en-US" altLang="ja-JP" dirty="0" smtClean="0"/>
              <a:t>      </a:t>
            </a:r>
            <a:r>
              <a:rPr lang="en-US" altLang="ja-JP" dirty="0" smtClean="0">
                <a:solidFill>
                  <a:srgbClr val="4F81BD"/>
                </a:solidFill>
              </a:rPr>
              <a:t>Controlling for </a:t>
            </a:r>
            <a:endParaRPr lang="en-US" altLang="ja-JP" dirty="0">
              <a:solidFill>
                <a:srgbClr val="4F81BD"/>
              </a:solidFill>
            </a:endParaRPr>
          </a:p>
          <a:p>
            <a:pPr marL="0" indent="0">
              <a:buNone/>
            </a:pPr>
            <a:r>
              <a:rPr lang="en-US" altLang="ja-JP" dirty="0" smtClean="0"/>
              <a:t>           Nothing (except for sex and age)</a:t>
            </a:r>
          </a:p>
          <a:p>
            <a:pPr marL="0" indent="0">
              <a:buNone/>
            </a:pPr>
            <a:r>
              <a:rPr lang="en-US" altLang="ja-JP" dirty="0" smtClean="0"/>
              <a:t>        + Marital status and family factors</a:t>
            </a:r>
          </a:p>
          <a:p>
            <a:pPr marL="0" indent="0">
              <a:buNone/>
            </a:pPr>
            <a:r>
              <a:rPr lang="en-US" altLang="ja-JP" dirty="0" smtClean="0"/>
              <a:t>        + SES</a:t>
            </a:r>
          </a:p>
          <a:p>
            <a:pPr marL="0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      + Personality traits</a:t>
            </a:r>
          </a:p>
          <a:p>
            <a:pPr marL="0" indent="0">
              <a:buNone/>
            </a:pPr>
            <a:endParaRPr lang="en-US" altLang="ja-JP" sz="1200" dirty="0" smtClean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>
                <a:solidFill>
                  <a:srgbClr val="C00000"/>
                </a:solidFill>
              </a:rPr>
              <a:t>Panel analysis</a:t>
            </a:r>
          </a:p>
          <a:p>
            <a:pPr marL="0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    </a:t>
            </a:r>
            <a:r>
              <a:rPr lang="en-US" altLang="ja-JP" dirty="0" smtClean="0">
                <a:solidFill>
                  <a:srgbClr val="4F81BD"/>
                </a:solidFill>
              </a:rPr>
              <a:t>Controlling for </a:t>
            </a:r>
          </a:p>
          <a:p>
            <a:pPr marL="0" indent="0">
              <a:buNone/>
            </a:pPr>
            <a:r>
              <a:rPr lang="en-US" altLang="ja-JP" dirty="0" smtClean="0"/>
              <a:t>           time-invariant fixed effects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157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sz="4000" dirty="0" smtClean="0"/>
              <a:t>Methods to address </a:t>
            </a:r>
            <a:r>
              <a:rPr lang="en-US" altLang="ja-JP" sz="4000" dirty="0"/>
              <a:t>Q</a:t>
            </a:r>
            <a:r>
              <a:rPr lang="en-US" altLang="ja-JP" sz="4000" dirty="0" smtClean="0"/>
              <a:t>uestion 2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>
                <a:solidFill>
                  <a:srgbClr val="C00000"/>
                </a:solidFill>
              </a:rPr>
              <a:t>Multi-level analysis</a:t>
            </a:r>
          </a:p>
          <a:p>
            <a:pPr marL="0" indent="0">
              <a:buNone/>
            </a:pPr>
            <a:endParaRPr lang="en-US" altLang="ja-JP" sz="1600" dirty="0"/>
          </a:p>
          <a:p>
            <a:pPr marL="268288" indent="-268288">
              <a:buNone/>
            </a:pPr>
            <a:r>
              <a:rPr lang="ja-JP" altLang="en-US" dirty="0" smtClean="0"/>
              <a:t>　</a:t>
            </a:r>
            <a:r>
              <a:rPr lang="en-US" altLang="ja-JP" dirty="0" smtClean="0"/>
              <a:t>Construct area-level SC.</a:t>
            </a:r>
          </a:p>
          <a:p>
            <a:pPr marL="268288" indent="-268288">
              <a:buFont typeface="Wingdings" panose="05000000000000000000" pitchFamily="2" charset="2"/>
              <a:buChar char="l"/>
            </a:pPr>
            <a:endParaRPr lang="en-US" altLang="ja-JP" sz="1600" dirty="0"/>
          </a:p>
          <a:p>
            <a:pPr marL="268288" indent="-268288">
              <a:buNone/>
            </a:pPr>
            <a:r>
              <a:rPr lang="ja-JP" altLang="en-US" dirty="0" smtClean="0"/>
              <a:t>　</a:t>
            </a:r>
            <a:r>
              <a:rPr lang="en-US" altLang="ja-JP" dirty="0" smtClean="0"/>
              <a:t>Examine whether </a:t>
            </a:r>
            <a:r>
              <a:rPr lang="en-US" altLang="ja-JP" dirty="0"/>
              <a:t>PH </a:t>
            </a:r>
            <a:r>
              <a:rPr lang="en-US" altLang="ja-JP" dirty="0" smtClean="0"/>
              <a:t>is associated with area-</a:t>
            </a:r>
            <a:r>
              <a:rPr lang="ja-JP" altLang="en-US" dirty="0" smtClean="0"/>
              <a:t>　</a:t>
            </a:r>
            <a:r>
              <a:rPr lang="en-US" altLang="ja-JP" dirty="0" smtClean="0"/>
              <a:t>level SC even after controlling for individual-level SC.  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9466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altLang="ja-JP" sz="4000" dirty="0" smtClean="0"/>
              <a:t>Study sample (1)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l"/>
            </a:pPr>
            <a:r>
              <a:rPr lang="en-GB" altLang="ja-JP" sz="3600" dirty="0" smtClean="0"/>
              <a:t>Micro-level data obtained </a:t>
            </a:r>
            <a:r>
              <a:rPr lang="en-GB" altLang="ja-JP" sz="3600" dirty="0"/>
              <a:t>from a </a:t>
            </a:r>
            <a:r>
              <a:rPr lang="en-GB" altLang="ja-JP" sz="3600" dirty="0" smtClean="0"/>
              <a:t>3-wave nationwide </a:t>
            </a:r>
            <a:r>
              <a:rPr lang="en-GB" altLang="ja-JP" sz="3600" dirty="0"/>
              <a:t>Internet survey in </a:t>
            </a:r>
            <a:r>
              <a:rPr lang="en-US" altLang="ja-JP" sz="3600" dirty="0" smtClean="0"/>
              <a:t>Japan</a:t>
            </a:r>
            <a:endParaRPr lang="en-US" altLang="ja-JP" sz="3600" dirty="0"/>
          </a:p>
          <a:p>
            <a:pPr lvl="0">
              <a:buFont typeface="Wingdings" panose="05000000000000000000" pitchFamily="2" charset="2"/>
              <a:buChar char="l"/>
            </a:pPr>
            <a:endParaRPr lang="en-US" altLang="ja-JP" sz="1600" dirty="0"/>
          </a:p>
          <a:p>
            <a:pPr lvl="0">
              <a:buFont typeface="Wingdings" panose="05000000000000000000" pitchFamily="2" charset="2"/>
              <a:buChar char="l"/>
            </a:pPr>
            <a:r>
              <a:rPr lang="en-US" altLang="ja-JP" sz="3600" dirty="0" smtClean="0"/>
              <a:t>Conducted: </a:t>
            </a:r>
          </a:p>
          <a:p>
            <a:pPr marL="0" lvl="0" indent="0">
              <a:buNone/>
            </a:pPr>
            <a:r>
              <a:rPr lang="en-US" altLang="ja-JP" sz="3600" dirty="0"/>
              <a:t> </a:t>
            </a:r>
            <a:r>
              <a:rPr lang="en-US" altLang="ja-JP" sz="3600" dirty="0" smtClean="0"/>
              <a:t>      1</a:t>
            </a:r>
            <a:r>
              <a:rPr lang="en-US" altLang="ja-JP" sz="3600" baseline="30000" dirty="0" smtClean="0"/>
              <a:t>st</a:t>
            </a:r>
            <a:r>
              <a:rPr lang="en-US" altLang="ja-JP" sz="3600" dirty="0" smtClean="0"/>
              <a:t> wave in January 2011</a:t>
            </a:r>
          </a:p>
          <a:p>
            <a:pPr marL="0" lvl="0" indent="0">
              <a:buNone/>
            </a:pPr>
            <a:r>
              <a:rPr lang="en-US" altLang="ja-JP" sz="3600" dirty="0"/>
              <a:t> </a:t>
            </a:r>
            <a:r>
              <a:rPr lang="en-US" altLang="ja-JP" sz="3600" dirty="0" smtClean="0"/>
              <a:t>      2</a:t>
            </a:r>
            <a:r>
              <a:rPr lang="en-US" altLang="ja-JP" sz="3600" baseline="30000" dirty="0" smtClean="0"/>
              <a:t>nd</a:t>
            </a:r>
            <a:r>
              <a:rPr lang="en-US" altLang="ja-JP" sz="3600" dirty="0" smtClean="0"/>
              <a:t> wave in January 2012</a:t>
            </a:r>
          </a:p>
          <a:p>
            <a:pPr marL="0" lvl="0" indent="0">
              <a:buNone/>
            </a:pPr>
            <a:r>
              <a:rPr lang="en-US" altLang="ja-JP" sz="3600" dirty="0"/>
              <a:t> </a:t>
            </a:r>
            <a:r>
              <a:rPr lang="en-US" altLang="ja-JP" sz="3600" dirty="0" smtClean="0"/>
              <a:t>      3</a:t>
            </a:r>
            <a:r>
              <a:rPr lang="en-US" altLang="ja-JP" sz="3600" baseline="30000" dirty="0" smtClean="0"/>
              <a:t>rd</a:t>
            </a:r>
            <a:r>
              <a:rPr lang="en-US" altLang="ja-JP" sz="3600" dirty="0" smtClean="0"/>
              <a:t> wave in  October 2012.</a:t>
            </a:r>
          </a:p>
          <a:p>
            <a:pPr lvl="0"/>
            <a:endParaRPr lang="ja-JP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3690-3E95-4EB2-A5E5-FCC26A3FF4FB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1694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1857</TotalTime>
  <Words>1396</Words>
  <Application>Microsoft Office PowerPoint</Application>
  <PresentationFormat>画面に合わせる (4:3)</PresentationFormat>
  <Paragraphs>338</Paragraphs>
  <Slides>49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49</vt:i4>
      </vt:variant>
    </vt:vector>
  </HeadingPairs>
  <TitlesOfParts>
    <vt:vector size="50" baseType="lpstr">
      <vt:lpstr>Office ​​テーマ</vt:lpstr>
      <vt:lpstr> Social capital and perceived happiness: some evidence and issues</vt:lpstr>
      <vt:lpstr> Two questions to be addressed</vt:lpstr>
      <vt:lpstr>Question 1</vt:lpstr>
      <vt:lpstr>PowerPoint プレゼンテーション</vt:lpstr>
      <vt:lpstr>Question 2</vt:lpstr>
      <vt:lpstr>PowerPoint プレゼンテーション</vt:lpstr>
      <vt:lpstr>How to address Question 1</vt:lpstr>
      <vt:lpstr>Methods to address Question 2</vt:lpstr>
      <vt:lpstr>Study sample (1)</vt:lpstr>
      <vt:lpstr>Study sample (2)</vt:lpstr>
      <vt:lpstr>Key variables (1) </vt:lpstr>
      <vt:lpstr>Distributions of trust and PH</vt:lpstr>
      <vt:lpstr>Distribution of SRH</vt:lpstr>
      <vt:lpstr>Key variables (2) </vt:lpstr>
      <vt:lpstr>Controls (1) </vt:lpstr>
      <vt:lpstr>Controls (2): SES</vt:lpstr>
      <vt:lpstr>Controls (3): Personality</vt:lpstr>
      <vt:lpstr>Results for Question 1</vt:lpstr>
      <vt:lpstr>Positive association b/w trust and PH</vt:lpstr>
      <vt:lpstr>Positive association b/w trust and SRH</vt:lpstr>
      <vt:lpstr>…. but the observed associations may be substantially attributable to other factors!</vt:lpstr>
      <vt:lpstr>Pooled OLS models</vt:lpstr>
      <vt:lpstr>Fixed-effects model</vt:lpstr>
      <vt:lpstr>Logistic models  for pooled and panel data</vt:lpstr>
      <vt:lpstr>Results of linear models </vt:lpstr>
      <vt:lpstr>Results of logistic models </vt:lpstr>
      <vt:lpstr>How about SRH?</vt:lpstr>
      <vt:lpstr>Similar results for SRH</vt:lpstr>
      <vt:lpstr>Results for Question 2</vt:lpstr>
      <vt:lpstr>Construct area-level SC</vt:lpstr>
      <vt:lpstr>Focus on the first three digits  of the postal code  </vt:lpstr>
      <vt:lpstr>Focus on the first three digits  of the postal code (cont.) </vt:lpstr>
      <vt:lpstr>Distribution of proportions of those who highly trust people (# of areas =192) </vt:lpstr>
      <vt:lpstr>PowerPoint プレゼンテーション</vt:lpstr>
      <vt:lpstr>PowerPoint プレゼンテーション</vt:lpstr>
      <vt:lpstr>Results of multi-level OLS models </vt:lpstr>
      <vt:lpstr>Results of multi-level logistic models </vt:lpstr>
      <vt:lpstr>How about other SC variables?</vt:lpstr>
      <vt:lpstr>Results of multilevel logistic models</vt:lpstr>
      <vt:lpstr>Discussion and conclusion</vt:lpstr>
      <vt:lpstr>Questions (again)</vt:lpstr>
      <vt:lpstr>Re: Question 1 (1)</vt:lpstr>
      <vt:lpstr>Re: Question 1 (2)</vt:lpstr>
      <vt:lpstr>Re: Question 2</vt:lpstr>
      <vt:lpstr>Future research issues (1)</vt:lpstr>
      <vt:lpstr>Future research issues (2)</vt:lpstr>
      <vt:lpstr>Appendix: Relative importance of SC for  K6 scores (men) : fixed-effects model</vt:lpstr>
      <vt:lpstr>Relative importance of SC for  K6 scores (women) : fixed-effects model  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capital and perceived happiness from a viewpoint of economics</dc:title>
  <dc:creator>oshio</dc:creator>
  <cp:lastModifiedBy>oshio</cp:lastModifiedBy>
  <cp:revision>203</cp:revision>
  <dcterms:created xsi:type="dcterms:W3CDTF">2015-02-25T02:12:54Z</dcterms:created>
  <dcterms:modified xsi:type="dcterms:W3CDTF">2015-11-23T05:03:20Z</dcterms:modified>
</cp:coreProperties>
</file>